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1"/>
  </p:notesMasterIdLst>
  <p:handoutMasterIdLst>
    <p:handoutMasterId r:id="rId22"/>
  </p:handoutMasterIdLst>
  <p:sldIdLst>
    <p:sldId id="278" r:id="rId2"/>
    <p:sldId id="273" r:id="rId3"/>
    <p:sldId id="285" r:id="rId4"/>
    <p:sldId id="295" r:id="rId5"/>
    <p:sldId id="293" r:id="rId6"/>
    <p:sldId id="296" r:id="rId7"/>
    <p:sldId id="297" r:id="rId8"/>
    <p:sldId id="286" r:id="rId9"/>
    <p:sldId id="298" r:id="rId10"/>
    <p:sldId id="299" r:id="rId11"/>
    <p:sldId id="287" r:id="rId12"/>
    <p:sldId id="300" r:id="rId13"/>
    <p:sldId id="301" r:id="rId14"/>
    <p:sldId id="275" r:id="rId15"/>
    <p:sldId id="302" r:id="rId16"/>
    <p:sldId id="290" r:id="rId17"/>
    <p:sldId id="288" r:id="rId18"/>
    <p:sldId id="291" r:id="rId19"/>
    <p:sldId id="294" r:id="rId20"/>
  </p:sldIdLst>
  <p:sldSz cx="12192000" cy="6858000"/>
  <p:notesSz cx="9872663"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sa Garcia-Maltras De Blas" initials="EGDB" lastIdx="3" clrIdx="0">
    <p:extLst>
      <p:ext uri="{19B8F6BF-5375-455C-9EA6-DF929625EA0E}">
        <p15:presenceInfo xmlns:p15="http://schemas.microsoft.com/office/powerpoint/2012/main" userId="S::elsa.garcia-maltras@fiscal.es::ead65ba4-d040-41b4-90d3-5bf7b5270d4c" providerId="AD"/>
      </p:ext>
    </p:extLst>
  </p:cmAuthor>
  <p:cmAuthor id="2" name="Till Gut" initials="TG" lastIdx="8" clrIdx="1">
    <p:extLst>
      <p:ext uri="{19B8F6BF-5375-455C-9EA6-DF929625EA0E}">
        <p15:presenceInfo xmlns:p15="http://schemas.microsoft.com/office/powerpoint/2012/main" userId="Till Gu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3C8B"/>
    <a:srgbClr val="B4AEA8"/>
    <a:srgbClr val="8B827B"/>
    <a:srgbClr val="E856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7003" autoAdjust="0"/>
  </p:normalViewPr>
  <p:slideViewPr>
    <p:cSldViewPr snapToGrid="0">
      <p:cViewPr varScale="1">
        <p:scale>
          <a:sx n="89" d="100"/>
          <a:sy n="89" d="100"/>
        </p:scale>
        <p:origin x="137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5592225" y="1"/>
            <a:ext cx="4278154" cy="341064"/>
          </a:xfrm>
          <a:prstGeom prst="rect">
            <a:avLst/>
          </a:prstGeom>
        </p:spPr>
        <p:txBody>
          <a:bodyPr vert="horz" lIns="91440" tIns="45720" rIns="91440" bIns="45720" rtlCol="0"/>
          <a:lstStyle>
            <a:lvl1pPr algn="r">
              <a:defRPr sz="1200"/>
            </a:lvl1pPr>
          </a:lstStyle>
          <a:p>
            <a:fld id="{D852116A-4664-4678-9FDD-31390ADFA7EE}" type="datetimeFigureOut">
              <a:rPr lang="de-DE" smtClean="0"/>
              <a:t>10.02.2022</a:t>
            </a:fld>
            <a:endParaRPr lang="et-EE"/>
          </a:p>
        </p:txBody>
      </p:sp>
      <p:sp>
        <p:nvSpPr>
          <p:cNvPr id="4" name="Fußzeilenplatzhalter 3"/>
          <p:cNvSpPr>
            <a:spLocks noGrp="1"/>
          </p:cNvSpPr>
          <p:nvPr>
            <p:ph type="ftr" sz="quarter" idx="2"/>
          </p:nvPr>
        </p:nvSpPr>
        <p:spPr>
          <a:xfrm>
            <a:off x="0" y="6456612"/>
            <a:ext cx="4278154" cy="341063"/>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5592225" y="6456612"/>
            <a:ext cx="4278154" cy="341063"/>
          </a:xfrm>
          <a:prstGeom prst="rect">
            <a:avLst/>
          </a:prstGeom>
        </p:spPr>
        <p:txBody>
          <a:bodyPr vert="horz" lIns="91440" tIns="45720" rIns="91440" bIns="45720" rtlCol="0" anchor="b"/>
          <a:lstStyle>
            <a:lvl1pPr algn="r">
              <a:defRPr sz="1200"/>
            </a:lvl1pPr>
          </a:lstStyle>
          <a:p>
            <a:fld id="{3C768DFE-DABD-49B3-8BCE-484063F82781}" type="slidenum">
              <a:rPr lang="de-DE" smtClean="0"/>
              <a:t>‹#›</a:t>
            </a:fld>
            <a:endParaRPr lang="et-EE"/>
          </a:p>
        </p:txBody>
      </p:sp>
    </p:spTree>
    <p:extLst>
      <p:ext uri="{BB962C8B-B14F-4D97-AF65-F5344CB8AC3E}">
        <p14:creationId xmlns:p14="http://schemas.microsoft.com/office/powerpoint/2010/main" val="2509732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5592225" y="1"/>
            <a:ext cx="4278154" cy="341064"/>
          </a:xfrm>
          <a:prstGeom prst="rect">
            <a:avLst/>
          </a:prstGeom>
        </p:spPr>
        <p:txBody>
          <a:bodyPr vert="horz" lIns="91440" tIns="45720" rIns="91440" bIns="45720" rtlCol="0"/>
          <a:lstStyle>
            <a:lvl1pPr algn="r">
              <a:defRPr sz="1200"/>
            </a:lvl1pPr>
          </a:lstStyle>
          <a:p>
            <a:fld id="{0D13A7C6-214A-4A78-8B7F-C9DA87EA3770}" type="datetimeFigureOut">
              <a:rPr lang="en-GB" smtClean="0"/>
              <a:t>10/02/2022</a:t>
            </a:fld>
            <a:endParaRPr lang="et-EE"/>
          </a:p>
        </p:txBody>
      </p:sp>
      <p:sp>
        <p:nvSpPr>
          <p:cNvPr id="4" name="Folienbildplatzhalter 3"/>
          <p:cNvSpPr>
            <a:spLocks noGrp="1" noRot="1" noChangeAspect="1"/>
          </p:cNvSpPr>
          <p:nvPr>
            <p:ph type="sldImg" idx="2"/>
          </p:nvPr>
        </p:nvSpPr>
        <p:spPr>
          <a:xfrm>
            <a:off x="2897188" y="849313"/>
            <a:ext cx="4078287" cy="2295525"/>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987267" y="3271382"/>
            <a:ext cx="7898130" cy="2676585"/>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6456612"/>
            <a:ext cx="4278154" cy="341063"/>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5592225" y="6456612"/>
            <a:ext cx="4278154" cy="341063"/>
          </a:xfrm>
          <a:prstGeom prst="rect">
            <a:avLst/>
          </a:prstGeom>
        </p:spPr>
        <p:txBody>
          <a:bodyPr vert="horz" lIns="91440" tIns="45720" rIns="91440" bIns="45720" rtlCol="0" anchor="b"/>
          <a:lstStyle>
            <a:lvl1pPr algn="r">
              <a:defRPr sz="1200"/>
            </a:lvl1pPr>
          </a:lstStyle>
          <a:p>
            <a:fld id="{4E391B68-67F8-4E32-8F57-9F9CE295B3CB}" type="slidenum">
              <a:rPr lang="en-GB" smtClean="0"/>
              <a:t>‹#›</a:t>
            </a:fld>
            <a:endParaRPr lang="et-EE"/>
          </a:p>
        </p:txBody>
      </p:sp>
    </p:spTree>
    <p:extLst>
      <p:ext uri="{BB962C8B-B14F-4D97-AF65-F5344CB8AC3E}">
        <p14:creationId xmlns:p14="http://schemas.microsoft.com/office/powerpoint/2010/main" val="186524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sz="1800" dirty="0">
                <a:effectLst/>
                <a:latin typeface="Calibri" panose="020F0502020204030204" pitchFamily="34" charset="0"/>
                <a:ea typeface="Calibri" panose="020F0502020204030204" pitchFamily="34" charset="0"/>
                <a:cs typeface="Times New Roman" panose="02020603050405020304" pitchFamily="18" charset="0"/>
              </a:rPr>
              <a:t>Kaasrahastatakse Euroopa Liidu õigusprogrammi 2014-2020 vahenditest</a:t>
            </a:r>
            <a:endParaRPr lang="et-EE" sz="1800" dirty="0">
              <a:effectLst/>
              <a:latin typeface="Times New Roman" panose="02020603050405020304" pitchFamily="18" charset="0"/>
              <a:ea typeface="Times New Roman" panose="02020603050405020304" pitchFamily="18" charset="0"/>
            </a:endParaRPr>
          </a:p>
          <a:p>
            <a:endParaRPr lang="et-EE" dirty="0"/>
          </a:p>
          <a:p>
            <a:r>
              <a:rPr lang="et-EE" dirty="0"/>
              <a:t>Selles esitluses käsitletakse EPPO uurimiste lõpetamist. Sihtrühm on peamiselt EDPd. Kuid tuleb märkida, et liikmesriigi kohtutel võib olla oma roll otsuste langetamisel uurimisetapi lõpetamise kohta, nt lihtmenetluse korras artikli 40 alusel.</a:t>
            </a:r>
          </a:p>
          <a:p>
            <a:r>
              <a:rPr lang="et-EE" dirty="0"/>
              <a:t>Liikmesriigi kohtusüsteemi puudutavad eelkõige slaidid 15 (artikkel 34 – edastamine ja üleandmine riigiasutustele) ja 19 (kohtumenetlused/kohtuprotsessi etapp).</a:t>
            </a:r>
          </a:p>
          <a:p>
            <a:endParaRPr lang="et-EE" dirty="0"/>
          </a:p>
        </p:txBody>
      </p:sp>
      <p:sp>
        <p:nvSpPr>
          <p:cNvPr id="4" name="Foliennummernplatzhalter 3"/>
          <p:cNvSpPr>
            <a:spLocks noGrp="1"/>
          </p:cNvSpPr>
          <p:nvPr>
            <p:ph type="sldNum" sz="quarter" idx="10"/>
          </p:nvPr>
        </p:nvSpPr>
        <p:spPr/>
        <p:txBody>
          <a:bodyPr/>
          <a:lstStyle/>
          <a:p>
            <a:fld id="{4E391B68-67F8-4E32-8F57-9F9CE295B3CB}" type="slidenum">
              <a:rPr lang="en-GB" smtClean="0"/>
              <a:t>1</a:t>
            </a:fld>
            <a:endParaRPr lang="et-EE"/>
          </a:p>
        </p:txBody>
      </p:sp>
    </p:spTree>
    <p:extLst>
      <p:ext uri="{BB962C8B-B14F-4D97-AF65-F5344CB8AC3E}">
        <p14:creationId xmlns:p14="http://schemas.microsoft.com/office/powerpoint/2010/main" val="39049092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dirty="0"/>
              <a:t>Siseriiklikud eksperdid võivad arutada liikmesriigi praktikutega, millised menetlusmeetmed oleksid vastava liikmesriigi õiguse alusel artiklis 40 nimetatud meetmed.</a:t>
            </a:r>
          </a:p>
          <a:p>
            <a:pPr marL="0" marR="0" lvl="0" indent="0" algn="l" defTabSz="914400" rtl="0" eaLnBrk="1" fontAlgn="auto" latinLnBrk="0" hangingPunct="1">
              <a:lnSpc>
                <a:spcPct val="100000"/>
              </a:lnSpc>
              <a:spcBef>
                <a:spcPts val="0"/>
              </a:spcBef>
              <a:spcAft>
                <a:spcPts val="0"/>
              </a:spcAft>
              <a:buClrTx/>
              <a:buSzTx/>
              <a:buFontTx/>
              <a:buNone/>
              <a:tabLst/>
              <a:defRPr/>
            </a:pPr>
            <a:r>
              <a:rPr lang="et-EE" dirty="0"/>
              <a:t>Üldisemat infot leiate 2. slaidi märkmetest: kui peamine sihtrühm võib olla EDPd, võib liikmesriigi kohtutel olla oma osa lihtmenetluse üle otsustamisel artikli 40 alusel.</a:t>
            </a:r>
          </a:p>
        </p:txBody>
      </p:sp>
      <p:sp>
        <p:nvSpPr>
          <p:cNvPr id="4" name="Foliennummernplatzhalter 3"/>
          <p:cNvSpPr>
            <a:spLocks noGrp="1"/>
          </p:cNvSpPr>
          <p:nvPr>
            <p:ph type="sldNum" sz="quarter" idx="5"/>
          </p:nvPr>
        </p:nvSpPr>
        <p:spPr/>
        <p:txBody>
          <a:bodyPr/>
          <a:lstStyle/>
          <a:p>
            <a:fld id="{4E391B68-67F8-4E32-8F57-9F9CE295B3CB}" type="slidenum">
              <a:rPr lang="en-GB" smtClean="0"/>
              <a:t>11</a:t>
            </a:fld>
            <a:endParaRPr lang="et-EE"/>
          </a:p>
        </p:txBody>
      </p:sp>
    </p:spTree>
    <p:extLst>
      <p:ext uri="{BB962C8B-B14F-4D97-AF65-F5344CB8AC3E}">
        <p14:creationId xmlns:p14="http://schemas.microsoft.com/office/powerpoint/2010/main" val="39446439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4E391B68-67F8-4E32-8F57-9F9CE295B3CB}" type="slidenum">
              <a:rPr lang="en-GB" smtClean="0"/>
              <a:t>12</a:t>
            </a:fld>
            <a:endParaRPr lang="et-EE"/>
          </a:p>
        </p:txBody>
      </p:sp>
    </p:spTree>
    <p:extLst>
      <p:ext uri="{BB962C8B-B14F-4D97-AF65-F5344CB8AC3E}">
        <p14:creationId xmlns:p14="http://schemas.microsoft.com/office/powerpoint/2010/main" val="9558431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dirty="0"/>
              <a:t>Üldisemat infot leiate 2. slaidi märkmetest: kui peamine sihtgrupp võivad olla EDPd, pöördutakse konsultatsiooni käigus liikmesriigi asutuste poole artikli 40 lõike 1 kohaselt.</a:t>
            </a:r>
          </a:p>
          <a:p>
            <a:endParaRPr lang="et-EE" dirty="0"/>
          </a:p>
        </p:txBody>
      </p:sp>
      <p:sp>
        <p:nvSpPr>
          <p:cNvPr id="4" name="Foliennummernplatzhalter 3"/>
          <p:cNvSpPr>
            <a:spLocks noGrp="1"/>
          </p:cNvSpPr>
          <p:nvPr>
            <p:ph type="sldNum" sz="quarter" idx="5"/>
          </p:nvPr>
        </p:nvSpPr>
        <p:spPr/>
        <p:txBody>
          <a:bodyPr/>
          <a:lstStyle/>
          <a:p>
            <a:fld id="{4E391B68-67F8-4E32-8F57-9F9CE295B3CB}" type="slidenum">
              <a:rPr lang="en-GB" smtClean="0"/>
              <a:t>13</a:t>
            </a:fld>
            <a:endParaRPr lang="et-EE"/>
          </a:p>
        </p:txBody>
      </p:sp>
    </p:spTree>
    <p:extLst>
      <p:ext uri="{BB962C8B-B14F-4D97-AF65-F5344CB8AC3E}">
        <p14:creationId xmlns:p14="http://schemas.microsoft.com/office/powerpoint/2010/main" val="24461916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dirty="0"/>
              <a:t>Üldisemat infot leiate 2. slaidi märkmetest: kui peamine sihtgrupp võivad olla EDPd, suheldakse artikli 34 alusel edastamise teemal riigiasutustega.</a:t>
            </a:r>
          </a:p>
          <a:p>
            <a:endParaRPr lang="et-EE" dirty="0"/>
          </a:p>
        </p:txBody>
      </p:sp>
      <p:sp>
        <p:nvSpPr>
          <p:cNvPr id="4" name="Foliennummernplatzhalter 3"/>
          <p:cNvSpPr>
            <a:spLocks noGrp="1"/>
          </p:cNvSpPr>
          <p:nvPr>
            <p:ph type="sldNum" sz="quarter" idx="5"/>
          </p:nvPr>
        </p:nvSpPr>
        <p:spPr/>
        <p:txBody>
          <a:bodyPr/>
          <a:lstStyle/>
          <a:p>
            <a:fld id="{4E391B68-67F8-4E32-8F57-9F9CE295B3CB}" type="slidenum">
              <a:rPr lang="en-GB" smtClean="0"/>
              <a:t>14</a:t>
            </a:fld>
            <a:endParaRPr lang="et-EE"/>
          </a:p>
        </p:txBody>
      </p:sp>
    </p:spTree>
    <p:extLst>
      <p:ext uri="{BB962C8B-B14F-4D97-AF65-F5344CB8AC3E}">
        <p14:creationId xmlns:p14="http://schemas.microsoft.com/office/powerpoint/2010/main" val="13052191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dirty="0"/>
              <a:t>DE, FR, IT, EE on valitud näitena – võivad olla ka muud osalevad liikmesriigid</a:t>
            </a:r>
          </a:p>
        </p:txBody>
      </p:sp>
      <p:sp>
        <p:nvSpPr>
          <p:cNvPr id="4" name="Foliennummernplatzhalter 3"/>
          <p:cNvSpPr>
            <a:spLocks noGrp="1"/>
          </p:cNvSpPr>
          <p:nvPr>
            <p:ph type="sldNum" sz="quarter" idx="10"/>
          </p:nvPr>
        </p:nvSpPr>
        <p:spPr/>
        <p:txBody>
          <a:bodyPr/>
          <a:lstStyle/>
          <a:p>
            <a:fld id="{FD89B21C-8A95-4E10-8683-F701B55527DB}" type="slidenum">
              <a:rPr lang="de-DE" smtClean="0"/>
              <a:t>16</a:t>
            </a:fld>
            <a:endParaRPr lang="et-EE"/>
          </a:p>
        </p:txBody>
      </p:sp>
    </p:spTree>
    <p:extLst>
      <p:ext uri="{BB962C8B-B14F-4D97-AF65-F5344CB8AC3E}">
        <p14:creationId xmlns:p14="http://schemas.microsoft.com/office/powerpoint/2010/main" val="17267503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t-EE"/>
              <a:t>Kõigi uurimise lõpetamise viisidega peab kaasnema liikmesriigi õigusega kehtestatud menetlustoiming, mille alusel need rakendatakse.</a:t>
            </a:r>
          </a:p>
        </p:txBody>
      </p:sp>
      <p:sp>
        <p:nvSpPr>
          <p:cNvPr id="4" name="Foliennummernplatzhalter 3"/>
          <p:cNvSpPr>
            <a:spLocks noGrp="1"/>
          </p:cNvSpPr>
          <p:nvPr>
            <p:ph type="sldNum" sz="quarter" idx="5"/>
          </p:nvPr>
        </p:nvSpPr>
        <p:spPr/>
        <p:txBody>
          <a:bodyPr/>
          <a:lstStyle/>
          <a:p>
            <a:fld id="{4E391B68-67F8-4E32-8F57-9F9CE295B3CB}" type="slidenum">
              <a:rPr lang="en-GB" smtClean="0"/>
              <a:t>17</a:t>
            </a:fld>
            <a:endParaRPr lang="et-EE"/>
          </a:p>
        </p:txBody>
      </p:sp>
    </p:spTree>
    <p:extLst>
      <p:ext uri="{BB962C8B-B14F-4D97-AF65-F5344CB8AC3E}">
        <p14:creationId xmlns:p14="http://schemas.microsoft.com/office/powerpoint/2010/main" val="36321728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sz="1200" dirty="0">
                <a:solidFill>
                  <a:schemeClr val="tx1"/>
                </a:solidFill>
                <a:latin typeface="+mn-lt"/>
              </a:rPr>
              <a:t>Selle slaidi eesmärk on rõhutada, et kohtumenetlust ja kohtumenetluse etappi reguleerib liikmesriigi õigus. EPPO määrus ei anna siin olulisi suuniseid ega saagi seda ELi toimimise lepingu artiklis 86 nimetatud ELi põhiseaduse taustal teha.</a:t>
            </a:r>
            <a:endParaRPr lang="et-EE" dirty="0"/>
          </a:p>
        </p:txBody>
      </p:sp>
      <p:sp>
        <p:nvSpPr>
          <p:cNvPr id="4" name="Foliennummernplatzhalter 3"/>
          <p:cNvSpPr>
            <a:spLocks noGrp="1"/>
          </p:cNvSpPr>
          <p:nvPr>
            <p:ph type="sldNum" sz="quarter" idx="5"/>
          </p:nvPr>
        </p:nvSpPr>
        <p:spPr/>
        <p:txBody>
          <a:bodyPr/>
          <a:lstStyle/>
          <a:p>
            <a:fld id="{4E391B68-67F8-4E32-8F57-9F9CE295B3CB}" type="slidenum">
              <a:rPr lang="en-GB" smtClean="0"/>
              <a:t>18</a:t>
            </a:fld>
            <a:endParaRPr lang="et-EE"/>
          </a:p>
        </p:txBody>
      </p:sp>
    </p:spTree>
    <p:extLst>
      <p:ext uri="{BB962C8B-B14F-4D97-AF65-F5344CB8AC3E}">
        <p14:creationId xmlns:p14="http://schemas.microsoft.com/office/powerpoint/2010/main" val="1639770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t-EE" dirty="0"/>
              <a:t>Seda illustreerib tabelit järgmisel slaidil.</a:t>
            </a:r>
          </a:p>
          <a:p>
            <a:r>
              <a:rPr lang="et-EE" dirty="0"/>
              <a:t>Kodukorra ja kolleegiumi otsused leiate lehelt https://ec.europa.eu/info/law/cross-border-cases/judicial-cooperation/networks-and-bodies-supporting-judicial-cooperation/european-public-prosecutors-office_en#decisions-of-the-college-of-the-eppo.</a:t>
            </a:r>
          </a:p>
        </p:txBody>
      </p:sp>
      <p:sp>
        <p:nvSpPr>
          <p:cNvPr id="4" name="Foliennummernplatzhalter 3"/>
          <p:cNvSpPr>
            <a:spLocks noGrp="1"/>
          </p:cNvSpPr>
          <p:nvPr>
            <p:ph type="sldNum" sz="quarter" idx="5"/>
          </p:nvPr>
        </p:nvSpPr>
        <p:spPr/>
        <p:txBody>
          <a:bodyPr/>
          <a:lstStyle/>
          <a:p>
            <a:fld id="{4E391B68-67F8-4E32-8F57-9F9CE295B3CB}" type="slidenum">
              <a:rPr lang="en-GB" smtClean="0"/>
              <a:t>2</a:t>
            </a:fld>
            <a:endParaRPr lang="et-EE"/>
          </a:p>
        </p:txBody>
      </p:sp>
    </p:spTree>
    <p:extLst>
      <p:ext uri="{BB962C8B-B14F-4D97-AF65-F5344CB8AC3E}">
        <p14:creationId xmlns:p14="http://schemas.microsoft.com/office/powerpoint/2010/main" val="1537532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dirty="0"/>
              <a:t>DE, FR, IT, EE on valitud näitena – võivad olla ka muud osalevad liikmesriigid</a:t>
            </a:r>
          </a:p>
        </p:txBody>
      </p:sp>
      <p:sp>
        <p:nvSpPr>
          <p:cNvPr id="4" name="Foliennummernplatzhalter 3"/>
          <p:cNvSpPr>
            <a:spLocks noGrp="1"/>
          </p:cNvSpPr>
          <p:nvPr>
            <p:ph type="sldNum" sz="quarter" idx="10"/>
          </p:nvPr>
        </p:nvSpPr>
        <p:spPr/>
        <p:txBody>
          <a:bodyPr/>
          <a:lstStyle/>
          <a:p>
            <a:fld id="{FD89B21C-8A95-4E10-8683-F701B55527DB}" type="slidenum">
              <a:rPr lang="de-DE" smtClean="0"/>
              <a:t>3</a:t>
            </a:fld>
            <a:endParaRPr lang="et-EE"/>
          </a:p>
        </p:txBody>
      </p:sp>
    </p:spTree>
    <p:extLst>
      <p:ext uri="{BB962C8B-B14F-4D97-AF65-F5344CB8AC3E}">
        <p14:creationId xmlns:p14="http://schemas.microsoft.com/office/powerpoint/2010/main" val="17267503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t-EE" dirty="0"/>
              <a:t>Siseriiklikud eksperdid: see on teema, mille puhul on äärmiselt huvitav arutada liikmesriigi praktikute/EDPdega, kuidas foorumi valiku kohtulik kontroll liikmesriigi õiguse alusel praktikas toimiks.</a:t>
            </a:r>
          </a:p>
        </p:txBody>
      </p:sp>
      <p:sp>
        <p:nvSpPr>
          <p:cNvPr id="4" name="Foliennummernplatzhalter 3"/>
          <p:cNvSpPr>
            <a:spLocks noGrp="1"/>
          </p:cNvSpPr>
          <p:nvPr>
            <p:ph type="sldNum" sz="quarter" idx="5"/>
          </p:nvPr>
        </p:nvSpPr>
        <p:spPr/>
        <p:txBody>
          <a:bodyPr/>
          <a:lstStyle/>
          <a:p>
            <a:fld id="{4E391B68-67F8-4E32-8F57-9F9CE295B3CB}" type="slidenum">
              <a:rPr lang="en-GB" smtClean="0"/>
              <a:t>4</a:t>
            </a:fld>
            <a:endParaRPr lang="et-EE"/>
          </a:p>
        </p:txBody>
      </p:sp>
    </p:spTree>
    <p:extLst>
      <p:ext uri="{BB962C8B-B14F-4D97-AF65-F5344CB8AC3E}">
        <p14:creationId xmlns:p14="http://schemas.microsoft.com/office/powerpoint/2010/main" val="1292516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dirty="0"/>
              <a:t>Siseriiklikud eksperdid: see on teema, mille puhul on äärmiselt huvitav vestelda liikmesriigi praktikutega sellest, millised süüdistusvõimalused peale täiemahulise süüdistusakti esitamise liikmesriigi õiguse alusel veel artikli 36 puhul kvalifitseeruksid.</a:t>
            </a:r>
          </a:p>
        </p:txBody>
      </p:sp>
      <p:sp>
        <p:nvSpPr>
          <p:cNvPr id="4" name="Foliennummernplatzhalter 3"/>
          <p:cNvSpPr>
            <a:spLocks noGrp="1"/>
          </p:cNvSpPr>
          <p:nvPr>
            <p:ph type="sldNum" sz="quarter" idx="5"/>
          </p:nvPr>
        </p:nvSpPr>
        <p:spPr/>
        <p:txBody>
          <a:bodyPr/>
          <a:lstStyle/>
          <a:p>
            <a:fld id="{4E391B68-67F8-4E32-8F57-9F9CE295B3CB}" type="slidenum">
              <a:rPr lang="en-GB" smtClean="0"/>
              <a:t>6</a:t>
            </a:fld>
            <a:endParaRPr lang="et-EE"/>
          </a:p>
        </p:txBody>
      </p:sp>
    </p:spTree>
    <p:extLst>
      <p:ext uri="{BB962C8B-B14F-4D97-AF65-F5344CB8AC3E}">
        <p14:creationId xmlns:p14="http://schemas.microsoft.com/office/powerpoint/2010/main" val="2834923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t-EE"/>
              <a:t>Siseriiklikud eksperdid võivad arutada liikmesriigi praktikutega, mis on liikmesriigi pädevad asutused ja milline oleks „konkreetne eesmärk“ liikmesriigi õiguse seisukohast.</a:t>
            </a:r>
          </a:p>
        </p:txBody>
      </p:sp>
      <p:sp>
        <p:nvSpPr>
          <p:cNvPr id="4" name="Foliennummernplatzhalter 3"/>
          <p:cNvSpPr>
            <a:spLocks noGrp="1"/>
          </p:cNvSpPr>
          <p:nvPr>
            <p:ph type="sldNum" sz="quarter" idx="5"/>
          </p:nvPr>
        </p:nvSpPr>
        <p:spPr/>
        <p:txBody>
          <a:bodyPr/>
          <a:lstStyle/>
          <a:p>
            <a:fld id="{4E391B68-67F8-4E32-8F57-9F9CE295B3CB}" type="slidenum">
              <a:rPr lang="en-GB" smtClean="0"/>
              <a:t>7</a:t>
            </a:fld>
            <a:endParaRPr lang="et-EE"/>
          </a:p>
        </p:txBody>
      </p:sp>
    </p:spTree>
    <p:extLst>
      <p:ext uri="{BB962C8B-B14F-4D97-AF65-F5344CB8AC3E}">
        <p14:creationId xmlns:p14="http://schemas.microsoft.com/office/powerpoint/2010/main" val="9434960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t-EE" dirty="0"/>
              <a:t>Siseriiklikud eksperdid võivad arutada liikmesriigi praktikutega, millised lõpetamise alused vastaksid liikmesriigi õiguse alusel määruses nimetatud alustele.</a:t>
            </a:r>
          </a:p>
          <a:p>
            <a:r>
              <a:rPr lang="et-EE" dirty="0"/>
              <a:t>Vt ka esitlust ja 3. mooduli juhtumiuuringut lõpetamiste kohta.</a:t>
            </a:r>
          </a:p>
        </p:txBody>
      </p:sp>
      <p:sp>
        <p:nvSpPr>
          <p:cNvPr id="4" name="Foliennummernplatzhalter 3"/>
          <p:cNvSpPr>
            <a:spLocks noGrp="1"/>
          </p:cNvSpPr>
          <p:nvPr>
            <p:ph type="sldNum" sz="quarter" idx="5"/>
          </p:nvPr>
        </p:nvSpPr>
        <p:spPr/>
        <p:txBody>
          <a:bodyPr/>
          <a:lstStyle/>
          <a:p>
            <a:fld id="{4E391B68-67F8-4E32-8F57-9F9CE295B3CB}" type="slidenum">
              <a:rPr lang="en-GB" smtClean="0"/>
              <a:t>8</a:t>
            </a:fld>
            <a:endParaRPr lang="et-EE"/>
          </a:p>
        </p:txBody>
      </p:sp>
    </p:spTree>
    <p:extLst>
      <p:ext uri="{BB962C8B-B14F-4D97-AF65-F5344CB8AC3E}">
        <p14:creationId xmlns:p14="http://schemas.microsoft.com/office/powerpoint/2010/main" val="19614493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a:t>Siseriiklikud eksperdid võivad arutada liikmesriigi praktikutega, millised lõpetamise alused vastaksid vastava liikmesriigi õiguse alusel määruses nimetatud alustele.</a:t>
            </a:r>
          </a:p>
          <a:p>
            <a:endParaRPr lang="et-EE" dirty="0"/>
          </a:p>
        </p:txBody>
      </p:sp>
      <p:sp>
        <p:nvSpPr>
          <p:cNvPr id="4" name="Foliennummernplatzhalter 3"/>
          <p:cNvSpPr>
            <a:spLocks noGrp="1"/>
          </p:cNvSpPr>
          <p:nvPr>
            <p:ph type="sldNum" sz="quarter" idx="5"/>
          </p:nvPr>
        </p:nvSpPr>
        <p:spPr/>
        <p:txBody>
          <a:bodyPr/>
          <a:lstStyle/>
          <a:p>
            <a:fld id="{4E391B68-67F8-4E32-8F57-9F9CE295B3CB}" type="slidenum">
              <a:rPr lang="en-GB" smtClean="0"/>
              <a:t>9</a:t>
            </a:fld>
            <a:endParaRPr lang="et-EE"/>
          </a:p>
        </p:txBody>
      </p:sp>
    </p:spTree>
    <p:extLst>
      <p:ext uri="{BB962C8B-B14F-4D97-AF65-F5344CB8AC3E}">
        <p14:creationId xmlns:p14="http://schemas.microsoft.com/office/powerpoint/2010/main" val="33335806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dirty="0"/>
              <a:t>Üldisemat infot leiate 2. slaidi märkmetest: kui peamine sihtgrupp võivad olla EDPd, pöördutakse konsultatsiooni käigus liikmesriigi asutuste poole artikli 39 lõike 4 kohaselt.</a:t>
            </a:r>
          </a:p>
          <a:p>
            <a:endParaRPr lang="et-EE" dirty="0"/>
          </a:p>
        </p:txBody>
      </p:sp>
      <p:sp>
        <p:nvSpPr>
          <p:cNvPr id="4" name="Foliennummernplatzhalter 3"/>
          <p:cNvSpPr>
            <a:spLocks noGrp="1"/>
          </p:cNvSpPr>
          <p:nvPr>
            <p:ph type="sldNum" sz="quarter" idx="5"/>
          </p:nvPr>
        </p:nvSpPr>
        <p:spPr/>
        <p:txBody>
          <a:bodyPr/>
          <a:lstStyle/>
          <a:p>
            <a:fld id="{4E391B68-67F8-4E32-8F57-9F9CE295B3CB}" type="slidenum">
              <a:rPr lang="en-GB" smtClean="0"/>
              <a:t>10</a:t>
            </a:fld>
            <a:endParaRPr lang="et-EE"/>
          </a:p>
        </p:txBody>
      </p:sp>
    </p:spTree>
    <p:extLst>
      <p:ext uri="{BB962C8B-B14F-4D97-AF65-F5344CB8AC3E}">
        <p14:creationId xmlns:p14="http://schemas.microsoft.com/office/powerpoint/2010/main" val="15364828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tif"/></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tif"/></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auf Weiß">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95000"/>
                    <a:lumOff val="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halt auf Fond ohne Titel">
    <p:spTree>
      <p:nvGrpSpPr>
        <p:cNvPr id="1" name=""/>
        <p:cNvGrpSpPr/>
        <p:nvPr/>
      </p:nvGrpSpPr>
      <p:grpSpPr>
        <a:xfrm>
          <a:off x="0" y="0"/>
          <a:ext cx="0" cy="0"/>
          <a:chOff x="0" y="0"/>
          <a:chExt cx="0" cy="0"/>
        </a:xfrm>
      </p:grpSpPr>
      <p:sp>
        <p:nvSpPr>
          <p:cNvPr id="7" name="Rechteck 6"/>
          <p:cNvSpPr/>
          <p:nvPr userDrawn="1"/>
        </p:nvSpPr>
        <p:spPr>
          <a:xfrm>
            <a:off x="10779003"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Content Placeholder 2"/>
          <p:cNvSpPr>
            <a:spLocks noGrp="1"/>
          </p:cNvSpPr>
          <p:nvPr>
            <p:ph idx="1"/>
          </p:nvPr>
        </p:nvSpPr>
        <p:spPr>
          <a:xfrm>
            <a:off x="687848" y="1833821"/>
            <a:ext cx="9916652"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Grafik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
        <p:nvSpPr>
          <p:cNvPr id="4" name="Fußzeilenplatzhalter 3"/>
          <p:cNvSpPr>
            <a:spLocks noGrp="1"/>
          </p:cNvSpPr>
          <p:nvPr>
            <p:ph type="ftr" sz="quarter" idx="11"/>
          </p:nvPr>
        </p:nvSpPr>
        <p:spPr/>
        <p:txBody>
          <a:bodyPr/>
          <a:lstStyle/>
          <a:p>
            <a:endParaRPr lang="en-US" dirty="0"/>
          </a:p>
        </p:txBody>
      </p:sp>
      <p:sp>
        <p:nvSpPr>
          <p:cNvPr id="5" name="Foliennummernplatzhalter 4"/>
          <p:cNvSpPr>
            <a:spLocks noGrp="1"/>
          </p:cNvSpPr>
          <p:nvPr>
            <p:ph type="sldNum" sz="quarter" idx="12"/>
          </p:nvPr>
        </p:nvSpPr>
        <p:spPr/>
        <p:txBody>
          <a:bodyPr/>
          <a:lstStyle/>
          <a:p>
            <a:fld id="{4FAB73BC-B049-4115-A692-8D63A059BFB8}" type="slidenum">
              <a:rPr lang="en-US" smtClean="0"/>
              <a:pPr/>
              <a:t>‹#›</a:t>
            </a:fld>
            <a:endParaRPr lang="en-US" dirty="0"/>
          </a:p>
        </p:txBody>
      </p:sp>
      <p:pic>
        <p:nvPicPr>
          <p:cNvPr id="9" name="Inhaltsplatzhalter 5">
            <a:extLst>
              <a:ext uri="{FF2B5EF4-FFF2-40B4-BE49-F238E27FC236}">
                <a16:creationId xmlns:a16="http://schemas.microsoft.com/office/drawing/2014/main" id="{14868034-385B-40D1-AD23-64C594FBF16D}"/>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179288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halt mit Überschrift - zweispaltig">
    <p:spTree>
      <p:nvGrpSpPr>
        <p:cNvPr id="1" name=""/>
        <p:cNvGrpSpPr/>
        <p:nvPr/>
      </p:nvGrpSpPr>
      <p:grpSpPr>
        <a:xfrm>
          <a:off x="0" y="0"/>
          <a:ext cx="0" cy="0"/>
          <a:chOff x="0" y="0"/>
          <a:chExt cx="0" cy="0"/>
        </a:xfrm>
      </p:grpSpPr>
      <p:sp>
        <p:nvSpPr>
          <p:cNvPr id="8" name="Rectangle 7"/>
          <p:cNvSpPr/>
          <p:nvPr userDrawn="1"/>
        </p:nvSpPr>
        <p:spPr>
          <a:xfrm>
            <a:off x="17" y="12700"/>
            <a:ext cx="3766136" cy="63277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054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223336" y="731520"/>
            <a:ext cx="6417276" cy="52578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4" name="Text Placeholder 3"/>
          <p:cNvSpPr>
            <a:spLocks noGrp="1"/>
          </p:cNvSpPr>
          <p:nvPr>
            <p:ph type="body" sz="half" idx="2"/>
          </p:nvPr>
        </p:nvSpPr>
        <p:spPr>
          <a:xfrm>
            <a:off x="457200" y="28752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a:xfrm>
            <a:off x="4231648" y="6459785"/>
            <a:ext cx="5217152"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448801" y="6459785"/>
            <a:ext cx="1191812" cy="365125"/>
          </a:xfrm>
        </p:spPr>
        <p:txBody>
          <a:bodyPr/>
          <a:lstStyle>
            <a:lvl1pPr>
              <a:defRPr>
                <a:solidFill>
                  <a:schemeClr val="tx2"/>
                </a:solidFill>
              </a:defRPr>
            </a:lvl1pPr>
          </a:lstStyle>
          <a:p>
            <a:fld id="{4FAB73BC-B049-4115-A692-8D63A059BFB8}" type="slidenum">
              <a:rPr lang="en-US" dirty="0"/>
              <a:pPr/>
              <a:t>‹#›</a:t>
            </a:fld>
            <a:endParaRPr lang="en-US" dirty="0"/>
          </a:p>
        </p:txBody>
      </p: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Neuer Abschnitt_Textfolie">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0603" y="764679"/>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0603" y="4472739"/>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euer Abschnitt_Bildfolie mit großem Bild">
    <p:spTree>
      <p:nvGrpSpPr>
        <p:cNvPr id="1" name=""/>
        <p:cNvGrpSpPr/>
        <p:nvPr/>
      </p:nvGrpSpPr>
      <p:grpSpPr>
        <a:xfrm>
          <a:off x="0" y="0"/>
          <a:ext cx="0" cy="0"/>
          <a:chOff x="0" y="0"/>
          <a:chExt cx="0" cy="0"/>
        </a:xfrm>
      </p:grpSpPr>
      <p:sp>
        <p:nvSpPr>
          <p:cNvPr id="17" name="Bildplatzhalter 16"/>
          <p:cNvSpPr>
            <a:spLocks noGrp="1"/>
          </p:cNvSpPr>
          <p:nvPr>
            <p:ph type="pic" sz="quarter" idx="13" hasCustomPrompt="1"/>
          </p:nvPr>
        </p:nvSpPr>
        <p:spPr>
          <a:xfrm>
            <a:off x="0" y="0"/>
            <a:ext cx="12188825" cy="4914900"/>
          </a:xfrm>
          <a:blipFill>
            <a:blip r:embed="rId2" cstate="screen">
              <a:extLst>
                <a:ext uri="{28A0092B-C50C-407E-A947-70E740481C1C}">
                  <a14:useLocalDpi xmlns:a14="http://schemas.microsoft.com/office/drawing/2010/main"/>
                </a:ext>
              </a:extLst>
            </a:blip>
            <a:stretch>
              <a:fillRect/>
            </a:stretch>
          </a:blipFill>
        </p:spPr>
        <p:txBody>
          <a:bodyPr anchor="ctr">
            <a:normAutofit/>
          </a:bodyPr>
          <a:lstStyle>
            <a:lvl1pPr algn="ctr">
              <a:defRPr sz="6000" baseline="0"/>
            </a:lvl1pPr>
          </a:lstStyle>
          <a:p>
            <a:r>
              <a:rPr lang="de-DE" dirty="0"/>
              <a:t>Bild durch klicken auf Symbol</a:t>
            </a:r>
          </a:p>
        </p:txBody>
      </p:sp>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80" y="5907023"/>
            <a:ext cx="10113264" cy="488578"/>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
        <p:nvSpPr>
          <p:cNvPr id="18" name="Rechteck 17"/>
          <p:cNvSpPr/>
          <p:nvPr userDrawn="1"/>
        </p:nvSpPr>
        <p:spPr>
          <a:xfrm>
            <a:off x="10441920" y="0"/>
            <a:ext cx="1420756" cy="2161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9" name="Grafik 18"/>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22584" y="370525"/>
            <a:ext cx="1027344" cy="849265"/>
          </a:xfrm>
          <a:prstGeom prst="rect">
            <a:avLst/>
          </a:prstGeom>
        </p:spPr>
      </p:pic>
      <p:pic>
        <p:nvPicPr>
          <p:cNvPr id="11" name="Inhaltsplatzhalter 5">
            <a:extLst>
              <a:ext uri="{FF2B5EF4-FFF2-40B4-BE49-F238E27FC236}">
                <a16:creationId xmlns:a16="http://schemas.microsoft.com/office/drawing/2014/main" id="{4A446736-DA86-42B2-987F-46C30E7D6CA5}"/>
              </a:ext>
            </a:extLst>
          </p:cNvPr>
          <p:cNvPicPr>
            <a:picLocks noChangeAspect="1"/>
          </p:cNvPicPr>
          <p:nvPr userDrawn="1"/>
        </p:nvPicPr>
        <p:blipFill>
          <a:blip r:embed="rId4"/>
          <a:stretch>
            <a:fillRect/>
          </a:stretch>
        </p:blipFill>
        <p:spPr>
          <a:xfrm>
            <a:off x="10698333" y="1315626"/>
            <a:ext cx="907929" cy="778225"/>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euer Abschnitt_Bildfolie mit ganzflächigem Bild">
    <p:spTree>
      <p:nvGrpSpPr>
        <p:cNvPr id="1" name=""/>
        <p:cNvGrpSpPr/>
        <p:nvPr/>
      </p:nvGrpSpPr>
      <p:grpSpPr>
        <a:xfrm>
          <a:off x="0" y="0"/>
          <a:ext cx="0" cy="0"/>
          <a:chOff x="0" y="0"/>
          <a:chExt cx="0" cy="0"/>
        </a:xfrm>
      </p:grpSpPr>
      <p:sp>
        <p:nvSpPr>
          <p:cNvPr id="16" name="Bildplatzhalter 15"/>
          <p:cNvSpPr>
            <a:spLocks noGrp="1"/>
          </p:cNvSpPr>
          <p:nvPr>
            <p:ph type="pic" sz="quarter" idx="10" hasCustomPrompt="1"/>
          </p:nvPr>
        </p:nvSpPr>
        <p:spPr>
          <a:xfrm>
            <a:off x="0" y="0"/>
            <a:ext cx="12192000" cy="6991349"/>
          </a:xfrm>
          <a:blipFill>
            <a:blip r:embed="rId2" cstate="screen">
              <a:extLst>
                <a:ext uri="{28A0092B-C50C-407E-A947-70E740481C1C}">
                  <a14:useLocalDpi xmlns:a14="http://schemas.microsoft.com/office/drawing/2010/main"/>
                </a:ext>
              </a:extLst>
            </a:blip>
            <a:stretch>
              <a:fillRect/>
            </a:stretch>
          </a:blipFill>
        </p:spPr>
        <p:txBody>
          <a:bodyPr anchor="ctr">
            <a:normAutofit/>
          </a:bodyPr>
          <a:lstStyle>
            <a:lvl1pPr algn="ctr">
              <a:defRPr sz="6000"/>
            </a:lvl1pPr>
          </a:lstStyle>
          <a:p>
            <a:r>
              <a:rPr lang="de-DE" dirty="0"/>
              <a:t>Bild durch Klick auf Symbol</a:t>
            </a:r>
          </a:p>
        </p:txBody>
      </p:sp>
      <p:sp>
        <p:nvSpPr>
          <p:cNvPr id="15" name="Rechteck 14"/>
          <p:cNvSpPr/>
          <p:nvPr userDrawn="1"/>
        </p:nvSpPr>
        <p:spPr>
          <a:xfrm>
            <a:off x="10441920" y="0"/>
            <a:ext cx="1420756" cy="22527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1" name="Grafik 1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22584" y="370525"/>
            <a:ext cx="1027344" cy="849265"/>
          </a:xfrm>
          <a:prstGeom prst="rect">
            <a:avLst/>
          </a:prstGeom>
        </p:spPr>
      </p:pic>
      <p:pic>
        <p:nvPicPr>
          <p:cNvPr id="5" name="Inhaltsplatzhalter 5">
            <a:extLst>
              <a:ext uri="{FF2B5EF4-FFF2-40B4-BE49-F238E27FC236}">
                <a16:creationId xmlns:a16="http://schemas.microsoft.com/office/drawing/2014/main" id="{5B58F506-AC60-49F3-AE00-83EE35938E7C}"/>
              </a:ext>
            </a:extLst>
          </p:cNvPr>
          <p:cNvPicPr>
            <a:picLocks noChangeAspect="1"/>
          </p:cNvPicPr>
          <p:nvPr userDrawn="1"/>
        </p:nvPicPr>
        <p:blipFill>
          <a:blip r:embed="rId4"/>
          <a:stretch>
            <a:fillRect/>
          </a:stretch>
        </p:blipFill>
        <p:spPr>
          <a:xfrm>
            <a:off x="10698333" y="1347157"/>
            <a:ext cx="907929" cy="778225"/>
          </a:xfrm>
          <a:prstGeom prst="rect">
            <a:avLst/>
          </a:prstGeom>
        </p:spPr>
      </p:pic>
    </p:spTree>
    <p:extLst>
      <p:ext uri="{BB962C8B-B14F-4D97-AF65-F5344CB8AC3E}">
        <p14:creationId xmlns:p14="http://schemas.microsoft.com/office/powerpoint/2010/main" val="16748253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chlussfolie_Nur Headline">
    <p:spTree>
      <p:nvGrpSpPr>
        <p:cNvPr id="1" name=""/>
        <p:cNvGrpSpPr/>
        <p:nvPr/>
      </p:nvGrpSpPr>
      <p:grpSpPr>
        <a:xfrm>
          <a:off x="0" y="0"/>
          <a:ext cx="0" cy="0"/>
          <a:chOff x="0" y="0"/>
          <a:chExt cx="0" cy="0"/>
        </a:xfrm>
      </p:grpSpPr>
      <p:sp>
        <p:nvSpPr>
          <p:cNvPr id="2" name="Title 1"/>
          <p:cNvSpPr>
            <a:spLocks noGrp="1"/>
          </p:cNvSpPr>
          <p:nvPr>
            <p:ph type="title"/>
          </p:nvPr>
        </p:nvSpPr>
        <p:spPr>
          <a:xfrm>
            <a:off x="720603" y="764679"/>
            <a:ext cx="10058400" cy="3566160"/>
          </a:xfrm>
        </p:spPr>
        <p:txBody>
          <a:bodyPr anchor="b" anchorCtr="0">
            <a:normAutofit/>
          </a:bodyPr>
          <a:lstStyle>
            <a:lvl1pPr>
              <a:lnSpc>
                <a:spcPct val="85000"/>
              </a:lnSpc>
              <a:defRPr sz="8000" b="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0603" y="4472739"/>
            <a:ext cx="10058400" cy="1143000"/>
          </a:xfrm>
        </p:spPr>
        <p:txBody>
          <a:bodyPr lIns="91440" rIns="91440" anchor="t" anchorCtr="0">
            <a:normAutofit/>
          </a:bodyPr>
          <a:lstStyle>
            <a:lvl1pPr marL="0" indent="0">
              <a:buNone/>
              <a:defRPr sz="3200" cap="all" spc="200" baseline="0">
                <a:solidFill>
                  <a:schemeClr val="accent6">
                    <a:lumMod val="85000"/>
                  </a:schemeClr>
                </a:solidFill>
                <a:latin typeface="Trebuchet MS" panose="020B0603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12869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D6A5DC3-65FA-44A1-B227-31C7D26446A5}" type="slidenum">
              <a:rPr lang="de-DE" smtClean="0"/>
              <a:t>‹#›</a:t>
            </a:fld>
            <a:endParaRPr lang="de-DE"/>
          </a:p>
        </p:txBody>
      </p:sp>
    </p:spTree>
    <p:extLst>
      <p:ext uri="{BB962C8B-B14F-4D97-AF65-F5344CB8AC3E}">
        <p14:creationId xmlns:p14="http://schemas.microsoft.com/office/powerpoint/2010/main" val="2050760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folie auf Fond">
    <p:spTree>
      <p:nvGrpSpPr>
        <p:cNvPr id="1" name=""/>
        <p:cNvGrpSpPr/>
        <p:nvPr/>
      </p:nvGrpSpPr>
      <p:grpSpPr>
        <a:xfrm>
          <a:off x="0" y="0"/>
          <a:ext cx="0" cy="0"/>
          <a:chOff x="0" y="0"/>
          <a:chExt cx="0" cy="0"/>
        </a:xfrm>
      </p:grpSpPr>
      <p:sp>
        <p:nvSpPr>
          <p:cNvPr id="13" name="Rechteck 12"/>
          <p:cNvSpPr/>
          <p:nvPr userDrawn="1"/>
        </p:nvSpPr>
        <p:spPr>
          <a:xfrm>
            <a:off x="10768084"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85000"/>
                    <a:lumOff val="1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pic>
        <p:nvPicPr>
          <p:cNvPr id="11" name="Inhaltsplatzhalter 5">
            <a:extLst>
              <a:ext uri="{FF2B5EF4-FFF2-40B4-BE49-F238E27FC236}">
                <a16:creationId xmlns:a16="http://schemas.microsoft.com/office/drawing/2014/main" id="{00ADE22C-239C-4456-B8D6-FBF21CD7EE0F}"/>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2343757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folie Kunde/Partner auf Weiß">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95000"/>
                    <a:lumOff val="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sp>
        <p:nvSpPr>
          <p:cNvPr id="14" name="Bildplatzhalter 13"/>
          <p:cNvSpPr>
            <a:spLocks noGrp="1"/>
          </p:cNvSpPr>
          <p:nvPr>
            <p:ph type="pic" sz="quarter" idx="13" hasCustomPrompt="1"/>
          </p:nvPr>
        </p:nvSpPr>
        <p:spPr>
          <a:xfrm>
            <a:off x="10900883" y="1447148"/>
            <a:ext cx="1027344" cy="991252"/>
          </a:xfrm>
        </p:spPr>
        <p:txBody>
          <a:bodyPr/>
          <a:lstStyle>
            <a:lvl1pPr>
              <a:defRPr/>
            </a:lvl1pPr>
          </a:lstStyle>
          <a:p>
            <a:r>
              <a:rPr lang="de-DE" dirty="0" err="1"/>
              <a:t>PartnerLogo</a:t>
            </a:r>
            <a:endParaRPr lang="de-DE" dirty="0"/>
          </a:p>
        </p:txBody>
      </p:sp>
    </p:spTree>
    <p:extLst>
      <p:ext uri="{BB962C8B-B14F-4D97-AF65-F5344CB8AC3E}">
        <p14:creationId xmlns:p14="http://schemas.microsoft.com/office/powerpoint/2010/main" val="4102816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Inhalt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33211"/>
            <a:ext cx="9967452" cy="1450757"/>
          </a:xfrm>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05000"/>
            <a:ext cx="9967452" cy="42672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Inhalt auf Fon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17700"/>
            <a:ext cx="9776612" cy="4262016"/>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8" name="Rechteck 7"/>
          <p:cNvSpPr/>
          <p:nvPr userDrawn="1"/>
        </p:nvSpPr>
        <p:spPr>
          <a:xfrm>
            <a:off x="10771244"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pic>
        <p:nvPicPr>
          <p:cNvPr id="9" name="Grafik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pic>
        <p:nvPicPr>
          <p:cNvPr id="10" name="Inhaltsplatzhalter 5">
            <a:extLst>
              <a:ext uri="{FF2B5EF4-FFF2-40B4-BE49-F238E27FC236}">
                <a16:creationId xmlns:a16="http://schemas.microsoft.com/office/drawing/2014/main" id="{EF99CA3A-6003-4C94-BAB5-DEB18C8E3678}"/>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3099346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Inhalt Partner/Kunde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57595"/>
            <a:ext cx="9967452" cy="1450757"/>
          </a:xfrm>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05000"/>
            <a:ext cx="9967452" cy="42672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extLst>
      <p:ext uri="{BB962C8B-B14F-4D97-AF65-F5344CB8AC3E}">
        <p14:creationId xmlns:p14="http://schemas.microsoft.com/office/powerpoint/2010/main" val="68021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Inhalt auf zwei Spalten">
    <p:spTree>
      <p:nvGrpSpPr>
        <p:cNvPr id="1" name=""/>
        <p:cNvGrpSpPr/>
        <p:nvPr/>
      </p:nvGrpSpPr>
      <p:grpSpPr>
        <a:xfrm>
          <a:off x="0" y="0"/>
          <a:ext cx="0" cy="0"/>
          <a:chOff x="0" y="0"/>
          <a:chExt cx="0" cy="0"/>
        </a:xfrm>
      </p:grpSpPr>
      <p:sp>
        <p:nvSpPr>
          <p:cNvPr id="8" name="Title 7"/>
          <p:cNvSpPr>
            <a:spLocks noGrp="1"/>
          </p:cNvSpPr>
          <p:nvPr>
            <p:ph type="title"/>
          </p:nvPr>
        </p:nvSpPr>
        <p:spPr>
          <a:xfrm>
            <a:off x="720603" y="245660"/>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23994" y="1958603"/>
            <a:ext cx="4937760" cy="42389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41243" y="1958603"/>
            <a:ext cx="4937760" cy="42389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Inhalt Vergleich auf zwei Spalten">
    <p:spTree>
      <p:nvGrpSpPr>
        <p:cNvPr id="1" name=""/>
        <p:cNvGrpSpPr/>
        <p:nvPr/>
      </p:nvGrpSpPr>
      <p:grpSpPr>
        <a:xfrm>
          <a:off x="0" y="0"/>
          <a:ext cx="0" cy="0"/>
          <a:chOff x="0" y="0"/>
          <a:chExt cx="0" cy="0"/>
        </a:xfrm>
      </p:grpSpPr>
      <p:sp>
        <p:nvSpPr>
          <p:cNvPr id="10" name="Title 9"/>
          <p:cNvSpPr>
            <a:spLocks noGrp="1"/>
          </p:cNvSpPr>
          <p:nvPr>
            <p:ph type="title"/>
          </p:nvPr>
        </p:nvSpPr>
        <p:spPr>
          <a:xfrm>
            <a:off x="720603" y="272956"/>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23994" y="2036697"/>
            <a:ext cx="4937760" cy="545636"/>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20603" y="2582334"/>
            <a:ext cx="4937760" cy="35644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66469" y="2036697"/>
            <a:ext cx="4934370" cy="554407"/>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63079" y="2582334"/>
            <a:ext cx="4937760" cy="35644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halt auf weiß ohne Titel">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848" y="1863900"/>
            <a:ext cx="9942052"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75398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ti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7848" y="257595"/>
            <a:ext cx="9966960" cy="1450757"/>
          </a:xfrm>
          <a:prstGeom prst="rect">
            <a:avLst/>
          </a:prstGeom>
        </p:spPr>
        <p:txBody>
          <a:bodyPr vert="horz" lIns="91440" tIns="45720" rIns="91440" bIns="45720" rtlCol="0" anchor="b">
            <a:normAutofit/>
          </a:bodyPr>
          <a:lstStyle/>
          <a:p>
            <a:r>
              <a:rPr lang="de-DE" dirty="0"/>
              <a:t>Titelmasterformat durch Klicken bearbeiten</a:t>
            </a:r>
            <a:endParaRPr lang="en-US" dirty="0"/>
          </a:p>
        </p:txBody>
      </p:sp>
      <p:sp>
        <p:nvSpPr>
          <p:cNvPr id="3" name="Text Placeholder 2"/>
          <p:cNvSpPr>
            <a:spLocks noGrp="1"/>
          </p:cNvSpPr>
          <p:nvPr>
            <p:ph type="body" idx="1"/>
          </p:nvPr>
        </p:nvSpPr>
        <p:spPr>
          <a:xfrm>
            <a:off x="720603" y="1850252"/>
            <a:ext cx="9934205" cy="4342164"/>
          </a:xfrm>
          <a:prstGeom prst="rect">
            <a:avLst/>
          </a:prstGeom>
        </p:spPr>
        <p:txBody>
          <a:bodyPr vert="horz" lIns="0" tIns="45720" rIns="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687848" y="1740227"/>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Grafik 10"/>
          <p:cNvPicPr>
            <a:picLocks noChangeAspect="1"/>
          </p:cNvPicPr>
          <p:nvPr userDrawn="1"/>
        </p:nvPicPr>
        <p:blipFill>
          <a:blip r:embed="rId18"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pic>
        <p:nvPicPr>
          <p:cNvPr id="12" name="Inhaltsplatzhalter 5">
            <a:extLst>
              <a:ext uri="{FF2B5EF4-FFF2-40B4-BE49-F238E27FC236}">
                <a16:creationId xmlns:a16="http://schemas.microsoft.com/office/drawing/2014/main" id="{3B04F1DE-5504-4662-86EB-88DB6F784ED5}"/>
              </a:ext>
            </a:extLst>
          </p:cNvPr>
          <p:cNvPicPr>
            <a:picLocks noChangeAspect="1"/>
          </p:cNvPicPr>
          <p:nvPr userDrawn="1"/>
        </p:nvPicPr>
        <p:blipFill>
          <a:blip r:embed="rId19"/>
          <a:stretch>
            <a:fillRect/>
          </a:stretch>
        </p:blipFill>
        <p:spPr>
          <a:xfrm>
            <a:off x="10971303" y="1218355"/>
            <a:ext cx="907929" cy="77822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1" r:id="rId2"/>
    <p:sldLayoutId id="2147483668" r:id="rId3"/>
    <p:sldLayoutId id="2147483660" r:id="rId4"/>
    <p:sldLayoutId id="2147483667" r:id="rId5"/>
    <p:sldLayoutId id="2147483669" r:id="rId6"/>
    <p:sldLayoutId id="2147483652" r:id="rId7"/>
    <p:sldLayoutId id="2147483653" r:id="rId8"/>
    <p:sldLayoutId id="2147483665" r:id="rId9"/>
    <p:sldLayoutId id="2147483662" r:id="rId10"/>
    <p:sldLayoutId id="2147483656" r:id="rId11"/>
    <p:sldLayoutId id="2147483651" r:id="rId12"/>
    <p:sldLayoutId id="2147483657" r:id="rId13"/>
    <p:sldLayoutId id="2147483663" r:id="rId14"/>
    <p:sldLayoutId id="2147483664" r:id="rId15"/>
    <p:sldLayoutId id="2147483670" r:id="rId16"/>
  </p:sldLayoutIdLst>
  <p:hf hdr="0" ftr="0" dt="0"/>
  <p:txStyles>
    <p:titleStyle>
      <a:lvl1pPr algn="l" defTabSz="914400" rtl="0" eaLnBrk="1" latinLnBrk="0" hangingPunct="1">
        <a:lnSpc>
          <a:spcPct val="85000"/>
        </a:lnSpc>
        <a:spcBef>
          <a:spcPct val="0"/>
        </a:spcBef>
        <a:buNone/>
        <a:defRPr sz="4000" kern="1200" spc="-50" baseline="0">
          <a:solidFill>
            <a:schemeClr val="bg2">
              <a:lumMod val="25000"/>
            </a:schemeClr>
          </a:solidFill>
          <a:latin typeface="Trebuchet MS" panose="020B0603020202020204" pitchFamily="34" charset="0"/>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Trebuchet MS" panose="020B0603020202020204" pitchFamily="34" charset="0"/>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800" kern="1200">
          <a:solidFill>
            <a:schemeClr val="tx1">
              <a:lumMod val="75000"/>
              <a:lumOff val="25000"/>
            </a:schemeClr>
          </a:solidFill>
          <a:latin typeface="Trebuchet MS" panose="020B0603020202020204" pitchFamily="34" charset="0"/>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lumMod val="75000"/>
              <a:lumOff val="25000"/>
            </a:schemeClr>
          </a:solidFill>
          <a:latin typeface="Trebuchet MS" panose="020B0603020202020204" pitchFamily="34" charset="0"/>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6.PNG"/><Relationship Id="rId4" Type="http://schemas.openxmlformats.org/officeDocument/2006/relationships/image" Target="../media/image2.t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619107" y="5355873"/>
            <a:ext cx="10113264" cy="822960"/>
          </a:xfrm>
        </p:spPr>
        <p:txBody>
          <a:bodyPr/>
          <a:lstStyle/>
          <a:p>
            <a:br>
              <a:rPr lang="en-US" dirty="0"/>
            </a:br>
            <a:br>
              <a:rPr lang="en-US" dirty="0"/>
            </a:br>
            <a:endParaRPr lang="de-DE" dirty="0"/>
          </a:p>
        </p:txBody>
      </p:sp>
      <p:sp>
        <p:nvSpPr>
          <p:cNvPr id="2" name="Foliennummernplatzhalter 1"/>
          <p:cNvSpPr>
            <a:spLocks noGrp="1"/>
          </p:cNvSpPr>
          <p:nvPr>
            <p:ph type="sldNum" sz="quarter" idx="12"/>
          </p:nvPr>
        </p:nvSpPr>
        <p:spPr/>
        <p:txBody>
          <a:bodyPr/>
          <a:lstStyle/>
          <a:p>
            <a:fld id="{4FAB73BC-B049-4115-A692-8D63A059BFB8}" type="slidenum">
              <a:rPr lang="en-US" smtClean="0"/>
              <a:t>1</a:t>
            </a:fld>
            <a:endParaRPr lang="et-EE" dirty="0"/>
          </a:p>
        </p:txBody>
      </p:sp>
      <p:pic>
        <p:nvPicPr>
          <p:cNvPr id="7" name="Grafik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197329" y="5476805"/>
            <a:ext cx="1748864" cy="1291811"/>
          </a:xfrm>
          <a:prstGeom prst="rect">
            <a:avLst/>
          </a:prstGeom>
        </p:spPr>
      </p:pic>
      <p:pic>
        <p:nvPicPr>
          <p:cNvPr id="8" name="Inhaltsplatzhalter 5">
            <a:extLst>
              <a:ext uri="{FF2B5EF4-FFF2-40B4-BE49-F238E27FC236}">
                <a16:creationId xmlns:a16="http://schemas.microsoft.com/office/drawing/2014/main" id="{DFDA8C01-2F48-414A-B340-FF58088F5879}"/>
              </a:ext>
            </a:extLst>
          </p:cNvPr>
          <p:cNvPicPr>
            <a:picLocks noChangeAspect="1"/>
          </p:cNvPicPr>
          <p:nvPr/>
        </p:nvPicPr>
        <p:blipFill>
          <a:blip r:embed="rId4"/>
          <a:stretch>
            <a:fillRect/>
          </a:stretch>
        </p:blipFill>
        <p:spPr>
          <a:xfrm>
            <a:off x="8761652" y="5634650"/>
            <a:ext cx="1138806" cy="976120"/>
          </a:xfrm>
          <a:prstGeom prst="rect">
            <a:avLst/>
          </a:prstGeom>
        </p:spPr>
      </p:pic>
      <p:sp>
        <p:nvSpPr>
          <p:cNvPr id="6" name="Rectangle 5">
            <a:extLst>
              <a:ext uri="{FF2B5EF4-FFF2-40B4-BE49-F238E27FC236}">
                <a16:creationId xmlns:a16="http://schemas.microsoft.com/office/drawing/2014/main" id="{046DFED3-DCDD-4406-BC07-C4389471B5D7}"/>
              </a:ext>
            </a:extLst>
          </p:cNvPr>
          <p:cNvSpPr/>
          <p:nvPr/>
        </p:nvSpPr>
        <p:spPr>
          <a:xfrm>
            <a:off x="511728" y="5395979"/>
            <a:ext cx="7491369" cy="646331"/>
          </a:xfrm>
          <a:prstGeom prst="rect">
            <a:avLst/>
          </a:prstGeom>
        </p:spPr>
        <p:txBody>
          <a:bodyPr wrap="square">
            <a:spAutoFit/>
          </a:bodyPr>
          <a:lstStyle/>
          <a:p>
            <a:r>
              <a:rPr lang="et-EE" dirty="0">
                <a:solidFill>
                  <a:schemeClr val="bg1"/>
                </a:solidFill>
              </a:rPr>
              <a:t>Töö EPPOga detsentraliseeritud tasandil — </a:t>
            </a:r>
            <a:br>
              <a:rPr dirty="0"/>
            </a:br>
            <a:r>
              <a:rPr lang="et-EE" dirty="0">
                <a:solidFill>
                  <a:schemeClr val="bg1"/>
                </a:solidFill>
              </a:rPr>
              <a:t>koolitusmaterjalid prokuröridele ja eeluurimiskohtunikele</a:t>
            </a:r>
          </a:p>
        </p:txBody>
      </p:sp>
      <p:pic>
        <p:nvPicPr>
          <p:cNvPr id="12" name="Picture 11">
            <a:extLst>
              <a:ext uri="{FF2B5EF4-FFF2-40B4-BE49-F238E27FC236}">
                <a16:creationId xmlns:a16="http://schemas.microsoft.com/office/drawing/2014/main" id="{0B0951D3-3333-4D7F-B94B-4E1C8D4C0D65}"/>
              </a:ext>
            </a:extLst>
          </p:cNvPr>
          <p:cNvPicPr>
            <a:picLocks noChangeAspect="1"/>
          </p:cNvPicPr>
          <p:nvPr/>
        </p:nvPicPr>
        <p:blipFill>
          <a:blip r:embed="rId5"/>
          <a:stretch>
            <a:fillRect/>
          </a:stretch>
        </p:blipFill>
        <p:spPr>
          <a:xfrm>
            <a:off x="103194" y="6286345"/>
            <a:ext cx="5668432" cy="474087"/>
          </a:xfrm>
          <a:prstGeom prst="rect">
            <a:avLst/>
          </a:prstGeom>
        </p:spPr>
      </p:pic>
      <p:sp>
        <p:nvSpPr>
          <p:cNvPr id="10" name="Picture Placeholder 9">
            <a:extLst>
              <a:ext uri="{FF2B5EF4-FFF2-40B4-BE49-F238E27FC236}">
                <a16:creationId xmlns:a16="http://schemas.microsoft.com/office/drawing/2014/main" id="{A526EC71-EFDC-47C4-975A-68A1E1E172E5}"/>
              </a:ext>
            </a:extLst>
          </p:cNvPr>
          <p:cNvSpPr>
            <a:spLocks noGrp="1"/>
          </p:cNvSpPr>
          <p:nvPr>
            <p:ph type="pic" sz="quarter" idx="13"/>
          </p:nvPr>
        </p:nvSpPr>
        <p:spPr>
          <a:xfrm>
            <a:off x="3175" y="-50517"/>
            <a:ext cx="12188825" cy="4914900"/>
          </a:xfrm>
        </p:spPr>
      </p:sp>
      <p:sp>
        <p:nvSpPr>
          <p:cNvPr id="4" name="Szövegdoboz 3">
            <a:extLst>
              <a:ext uri="{FF2B5EF4-FFF2-40B4-BE49-F238E27FC236}">
                <a16:creationId xmlns:a16="http://schemas.microsoft.com/office/drawing/2014/main" id="{2E9AE0C4-4443-4F05-A59F-E60ECB005089}"/>
              </a:ext>
            </a:extLst>
          </p:cNvPr>
          <p:cNvSpPr txBox="1"/>
          <p:nvPr/>
        </p:nvSpPr>
        <p:spPr>
          <a:xfrm>
            <a:off x="619106" y="1501372"/>
            <a:ext cx="11440215" cy="1938992"/>
          </a:xfrm>
          <a:prstGeom prst="rect">
            <a:avLst/>
          </a:prstGeom>
          <a:noFill/>
        </p:spPr>
        <p:txBody>
          <a:bodyPr wrap="square" rtlCol="0">
            <a:spAutoFit/>
          </a:bodyPr>
          <a:lstStyle/>
          <a:p>
            <a:r>
              <a:rPr lang="et-EE" sz="6000" b="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Uurimise lõpetamine ja süüdistuse esitamine liikmesriigi kohtus</a:t>
            </a:r>
          </a:p>
        </p:txBody>
      </p:sp>
    </p:spTree>
    <p:extLst>
      <p:ext uri="{BB962C8B-B14F-4D97-AF65-F5344CB8AC3E}">
        <p14:creationId xmlns:p14="http://schemas.microsoft.com/office/powerpoint/2010/main" val="2996782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542261"/>
            <a:ext cx="9967452" cy="907791"/>
          </a:xfrm>
        </p:spPr>
        <p:txBody>
          <a:bodyPr>
            <a:normAutofit/>
          </a:bodyPr>
          <a:lstStyle/>
          <a:p>
            <a:r>
              <a:rPr lang="et-EE" dirty="0"/>
              <a:t>Artikkel 39 - kriminaalasja lõpetamine</a:t>
            </a:r>
          </a:p>
        </p:txBody>
      </p:sp>
      <p:sp>
        <p:nvSpPr>
          <p:cNvPr id="3" name="Inhaltsplatzhalter 2"/>
          <p:cNvSpPr>
            <a:spLocks noGrp="1"/>
          </p:cNvSpPr>
          <p:nvPr>
            <p:ph idx="1"/>
          </p:nvPr>
        </p:nvSpPr>
        <p:spPr/>
        <p:txBody>
          <a:bodyPr>
            <a:noAutofit/>
          </a:bodyPr>
          <a:lstStyle/>
          <a:p>
            <a:pPr marL="0" indent="0" algn="just">
              <a:buNone/>
            </a:pPr>
            <a:r>
              <a:rPr lang="et-EE" sz="1700" dirty="0">
                <a:solidFill>
                  <a:schemeClr val="tx1"/>
                </a:solidFill>
                <a:latin typeface="+mn-lt"/>
              </a:rPr>
              <a:t>EPPO määruse artikli 39 lõige 2: „Lõike 1 kohaselt tehtud otsus </a:t>
            </a:r>
            <a:r>
              <a:rPr lang="et-EE" sz="1700" b="1" dirty="0">
                <a:solidFill>
                  <a:schemeClr val="tx1"/>
                </a:solidFill>
                <a:latin typeface="+mn-lt"/>
              </a:rPr>
              <a:t>ei välista täiendavate uurimiste läbiviimist uute asjaolude alusel</a:t>
            </a:r>
            <a:r>
              <a:rPr lang="et-EE" sz="1700" dirty="0">
                <a:solidFill>
                  <a:schemeClr val="tx1"/>
                </a:solidFill>
                <a:latin typeface="+mn-lt"/>
              </a:rPr>
              <a:t>, mis ei olnud EPPOle teada otsuse tegemise ajal ning millest saadi teada pärast otsuse tegemist. Otsuse uurimist uute asjaolude alusel taasalustada võtab vastu pädev alaline koda.“</a:t>
            </a:r>
          </a:p>
          <a:p>
            <a:pPr marL="0" indent="0">
              <a:buNone/>
            </a:pPr>
            <a:endParaRPr lang="et-EE" sz="1700" dirty="0">
              <a:solidFill>
                <a:schemeClr val="tx1"/>
              </a:solidFill>
              <a:latin typeface="+mn-lt"/>
            </a:endParaRPr>
          </a:p>
          <a:p>
            <a:pPr lvl="1">
              <a:buFont typeface="Wingdings" panose="05000000000000000000" pitchFamily="2" charset="2"/>
              <a:buChar char="Ø"/>
            </a:pPr>
            <a:r>
              <a:rPr lang="et-EE" sz="1700" dirty="0">
                <a:solidFill>
                  <a:schemeClr val="tx1"/>
                </a:solidFill>
                <a:latin typeface="+mn-lt"/>
              </a:rPr>
              <a:t>Lõpetamise tagajärg: põhimõtteliselt </a:t>
            </a:r>
            <a:r>
              <a:rPr lang="et-EE" sz="1700" b="1" dirty="0">
                <a:solidFill>
                  <a:schemeClr val="tx1"/>
                </a:solidFill>
                <a:latin typeface="+mn-lt"/>
              </a:rPr>
              <a:t>edasiste uurimiste välistamine</a:t>
            </a:r>
            <a:endParaRPr lang="et-EE" b="1" dirty="0">
              <a:solidFill>
                <a:schemeClr val="tx1"/>
              </a:solidFill>
              <a:latin typeface="+mn-lt"/>
            </a:endParaRPr>
          </a:p>
          <a:p>
            <a:pPr marL="0" lvl="1" indent="0">
              <a:buNone/>
            </a:pPr>
            <a:endParaRPr lang="et-EE" sz="1700" dirty="0">
              <a:solidFill>
                <a:schemeClr val="tx1"/>
              </a:solidFill>
              <a:latin typeface="+mn-lt"/>
            </a:endParaRPr>
          </a:p>
          <a:p>
            <a:pPr marL="0" lvl="1" indent="0" algn="just">
              <a:buNone/>
            </a:pPr>
            <a:r>
              <a:rPr lang="et-EE" sz="1700" dirty="0">
                <a:solidFill>
                  <a:schemeClr val="tx1"/>
                </a:solidFill>
                <a:latin typeface="+mn-lt"/>
              </a:rPr>
              <a:t>Artikkel 39 lõige 3: „Kui EPPOl on pädevus kooskõlas </a:t>
            </a:r>
            <a:r>
              <a:rPr lang="et-EE" sz="1700" b="1" dirty="0">
                <a:solidFill>
                  <a:schemeClr val="tx1"/>
                </a:solidFill>
                <a:latin typeface="+mn-lt"/>
              </a:rPr>
              <a:t>artikli 22 lõikega 3</a:t>
            </a:r>
            <a:r>
              <a:rPr lang="et-EE" sz="1700" dirty="0">
                <a:solidFill>
                  <a:schemeClr val="tx1"/>
                </a:solidFill>
                <a:latin typeface="+mn-lt"/>
              </a:rPr>
              <a:t>, lõpetab ta kriminaalasja üksnes pärast </a:t>
            </a:r>
            <a:r>
              <a:rPr lang="et-EE" sz="1700" b="1" dirty="0">
                <a:solidFill>
                  <a:schemeClr val="tx1"/>
                </a:solidFill>
                <a:latin typeface="+mn-lt"/>
              </a:rPr>
              <a:t>konsulteerimist</a:t>
            </a:r>
            <a:r>
              <a:rPr lang="et-EE" sz="1700" dirty="0">
                <a:solidFill>
                  <a:schemeClr val="tx1"/>
                </a:solidFill>
                <a:latin typeface="+mn-lt"/>
              </a:rPr>
              <a:t> artikli 25 lõikes 6 osutatud </a:t>
            </a:r>
            <a:r>
              <a:rPr lang="et-EE" sz="1700" b="1" dirty="0">
                <a:solidFill>
                  <a:schemeClr val="tx1"/>
                </a:solidFill>
                <a:latin typeface="+mn-lt"/>
              </a:rPr>
              <a:t>liikmesriigi asutustega</a:t>
            </a:r>
            <a:r>
              <a:rPr lang="et-EE" sz="1700" dirty="0">
                <a:solidFill>
                  <a:schemeClr val="tx1"/>
                </a:solidFill>
                <a:latin typeface="+mn-lt"/>
              </a:rPr>
              <a:t>. …“</a:t>
            </a:r>
            <a:endParaRPr lang="et-EE" sz="1700" strike="sngStrike" dirty="0">
              <a:solidFill>
                <a:srgbClr val="0070C0"/>
              </a:solidFill>
              <a:latin typeface="+mn-lt"/>
            </a:endParaRPr>
          </a:p>
          <a:p>
            <a:pPr marL="457200" lvl="1" indent="0">
              <a:buNone/>
            </a:pPr>
            <a:endParaRPr lang="et-EE" sz="1700" b="1" dirty="0">
              <a:solidFill>
                <a:schemeClr val="tx1"/>
              </a:solidFill>
              <a:latin typeface="+mn-lt"/>
            </a:endParaRPr>
          </a:p>
          <a:p>
            <a:pPr lvl="1">
              <a:buFont typeface="Wingdings" panose="05000000000000000000" pitchFamily="2" charset="2"/>
              <a:buChar char="Ø"/>
            </a:pPr>
            <a:r>
              <a:rPr lang="et-EE" sz="1700" b="1" dirty="0">
                <a:solidFill>
                  <a:schemeClr val="tx1"/>
                </a:solidFill>
                <a:latin typeface="+mn-lt"/>
              </a:rPr>
              <a:t>Konsulteerimiskohustused</a:t>
            </a:r>
            <a:r>
              <a:rPr lang="et-EE" sz="1700" dirty="0">
                <a:solidFill>
                  <a:schemeClr val="tx1"/>
                </a:solidFill>
                <a:latin typeface="+mn-lt"/>
              </a:rPr>
              <a:t>: kriminaalasja pakkumine liikmesriigi kohtusüsteemile</a:t>
            </a:r>
          </a:p>
          <a:p>
            <a:pPr lvl="1">
              <a:buFont typeface="Wingdings" panose="05000000000000000000" pitchFamily="2" charset="2"/>
              <a:buChar char="Ø"/>
            </a:pPr>
            <a:r>
              <a:rPr lang="et-EE" dirty="0">
                <a:solidFill>
                  <a:schemeClr val="tx1"/>
                </a:solidFill>
                <a:latin typeface="+mn-lt"/>
              </a:rPr>
              <a:t> </a:t>
            </a:r>
            <a:r>
              <a:rPr lang="et-EE" sz="1800" dirty="0">
                <a:solidFill>
                  <a:schemeClr val="tx1"/>
                </a:solidFill>
                <a:latin typeface="+mn-lt"/>
              </a:rPr>
              <a:t>Vt kodukorra artiklit 58.</a:t>
            </a:r>
          </a:p>
          <a:p>
            <a:pPr lvl="1">
              <a:buFont typeface="Wingdings" panose="05000000000000000000" pitchFamily="2" charset="2"/>
              <a:buChar char="Ø"/>
            </a:pPr>
            <a:endParaRPr lang="et-EE" sz="1700" dirty="0">
              <a:solidFill>
                <a:schemeClr val="tx1"/>
              </a:solidFill>
              <a:latin typeface="+mn-lt"/>
            </a:endParaRPr>
          </a:p>
          <a:p>
            <a:pPr marL="201168" lvl="1" indent="0">
              <a:buNone/>
            </a:pPr>
            <a:endParaRPr lang="et-EE" sz="1700" dirty="0">
              <a:solidFill>
                <a:prstClr val="black"/>
              </a:solidFill>
            </a:endParaRPr>
          </a:p>
          <a:p>
            <a:pPr lvl="1">
              <a:buFont typeface="Wingdings" panose="05000000000000000000" pitchFamily="2" charset="2"/>
              <a:buChar char="Ø"/>
            </a:pPr>
            <a:endParaRPr lang="et-EE" sz="1700" dirty="0">
              <a:solidFill>
                <a:prstClr val="black"/>
              </a:solidFill>
            </a:endParaRPr>
          </a:p>
        </p:txBody>
      </p:sp>
      <p:sp>
        <p:nvSpPr>
          <p:cNvPr id="5" name="Dia számának helye 4">
            <a:extLst>
              <a:ext uri="{FF2B5EF4-FFF2-40B4-BE49-F238E27FC236}">
                <a16:creationId xmlns:a16="http://schemas.microsoft.com/office/drawing/2014/main" id="{50D36A46-E7AF-4BC6-8F2C-280E821D01B2}"/>
              </a:ext>
            </a:extLst>
          </p:cNvPr>
          <p:cNvSpPr>
            <a:spLocks noGrp="1"/>
          </p:cNvSpPr>
          <p:nvPr>
            <p:ph type="sldNum" sz="quarter" idx="12"/>
          </p:nvPr>
        </p:nvSpPr>
        <p:spPr/>
        <p:txBody>
          <a:bodyPr/>
          <a:lstStyle/>
          <a:p>
            <a:fld id="{6113E31D-E2AB-40D1-8B51-AFA5AFEF393A}" type="slidenum">
              <a:rPr lang="en-US" smtClean="0"/>
              <a:t>10</a:t>
            </a:fld>
            <a:endParaRPr lang="et-EE" dirty="0"/>
          </a:p>
        </p:txBody>
      </p:sp>
    </p:spTree>
    <p:extLst>
      <p:ext uri="{BB962C8B-B14F-4D97-AF65-F5344CB8AC3E}">
        <p14:creationId xmlns:p14="http://schemas.microsoft.com/office/powerpoint/2010/main" val="2612903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a:normAutofit/>
          </a:bodyPr>
          <a:lstStyle/>
          <a:p>
            <a:r>
              <a:rPr lang="et-EE" dirty="0"/>
              <a:t>Artikkel 40 - lihtmenetlused</a:t>
            </a:r>
          </a:p>
        </p:txBody>
      </p:sp>
      <p:sp>
        <p:nvSpPr>
          <p:cNvPr id="3" name="Inhaltsplatzhalter 2"/>
          <p:cNvSpPr>
            <a:spLocks noGrp="1"/>
          </p:cNvSpPr>
          <p:nvPr>
            <p:ph idx="1"/>
          </p:nvPr>
        </p:nvSpPr>
        <p:spPr/>
        <p:txBody>
          <a:bodyPr>
            <a:normAutofit lnSpcReduction="10000"/>
          </a:bodyPr>
          <a:lstStyle/>
          <a:p>
            <a:pPr marL="0" indent="0" algn="just">
              <a:buNone/>
            </a:pPr>
            <a:r>
              <a:rPr lang="et-EE" sz="1800" dirty="0">
                <a:solidFill>
                  <a:schemeClr val="tx1"/>
                </a:solidFill>
                <a:latin typeface="+mn-lt"/>
              </a:rPr>
              <a:t>EPPO määruse artikli 40 lõige 1: „Kui kohaldatavas siseriiklikus õiguses on ette nähtud lihtmenetlus, mille eesmärk on kriminaalasja lõplik lahendamine kahtlustatavaga kokku lepitavatel tingimustel, võib asja menetlev Euroopa delegaatprokurör esitada pädevale alalisele kojale kooskõlas artikli 10 lõikega 3 ja artikli 35 lõikega 1 ettepaneku kohaldada kõnealust menetlust kooskõlas siseriiklikus õiguses sätestatud tingimustega.“</a:t>
            </a:r>
          </a:p>
          <a:p>
            <a:pPr lvl="0" algn="just">
              <a:buFont typeface="Wingdings" panose="05000000000000000000" pitchFamily="2" charset="2"/>
              <a:buChar char="Ø"/>
            </a:pPr>
            <a:r>
              <a:rPr lang="et-EE" sz="1800" b="1" dirty="0">
                <a:solidFill>
                  <a:schemeClr val="tx1"/>
                </a:solidFill>
                <a:latin typeface="+mn-lt"/>
              </a:rPr>
              <a:t>kohalduv liikmesriigi õigus</a:t>
            </a:r>
            <a:r>
              <a:rPr lang="et-EE" sz="1800" dirty="0">
                <a:solidFill>
                  <a:schemeClr val="tx1"/>
                </a:solidFill>
                <a:latin typeface="+mn-lt"/>
              </a:rPr>
              <a:t> näeb ette </a:t>
            </a:r>
            <a:r>
              <a:rPr lang="et-EE" sz="1800" b="1" dirty="0">
                <a:solidFill>
                  <a:schemeClr val="tx1"/>
                </a:solidFill>
                <a:latin typeface="+mn-lt"/>
              </a:rPr>
              <a:t>lihtmenetluse</a:t>
            </a:r>
          </a:p>
          <a:p>
            <a:pPr lvl="0" algn="just">
              <a:buFont typeface="Wingdings" panose="05000000000000000000" pitchFamily="2" charset="2"/>
              <a:buChar char="Ø"/>
            </a:pPr>
            <a:r>
              <a:rPr lang="et-EE" sz="1800" dirty="0">
                <a:solidFill>
                  <a:schemeClr val="tx1"/>
                </a:solidFill>
                <a:latin typeface="+mn-lt"/>
              </a:rPr>
              <a:t>eesmärk on </a:t>
            </a:r>
            <a:r>
              <a:rPr lang="et-EE" sz="1800" b="1" dirty="0">
                <a:solidFill>
                  <a:schemeClr val="tx1"/>
                </a:solidFill>
                <a:latin typeface="+mn-lt"/>
              </a:rPr>
              <a:t>lõplik lahendamine </a:t>
            </a:r>
          </a:p>
          <a:p>
            <a:pPr lvl="0" algn="just">
              <a:buFont typeface="Wingdings" panose="05000000000000000000" pitchFamily="2" charset="2"/>
              <a:buChar char="Ø"/>
            </a:pPr>
            <a:r>
              <a:rPr lang="et-EE" sz="1800" b="1" dirty="0">
                <a:solidFill>
                  <a:schemeClr val="tx1"/>
                </a:solidFill>
                <a:latin typeface="+mn-lt"/>
              </a:rPr>
              <a:t>kahtlusalusega kokkulepitud tingimuste alusel/täitmisel</a:t>
            </a:r>
          </a:p>
          <a:p>
            <a:pPr lvl="0" algn="just">
              <a:buFont typeface="Wingdings" panose="05000000000000000000" pitchFamily="2" charset="2"/>
              <a:buChar char="Ø"/>
            </a:pPr>
            <a:r>
              <a:rPr lang="et-EE" sz="1800" b="1" dirty="0">
                <a:solidFill>
                  <a:schemeClr val="tx1"/>
                </a:solidFill>
                <a:latin typeface="+mn-lt"/>
              </a:rPr>
              <a:t>liikmesriigi õiguses sätestatud tingimused</a:t>
            </a:r>
          </a:p>
          <a:p>
            <a:pPr marL="0" lvl="0" indent="0" algn="just">
              <a:buNone/>
            </a:pPr>
            <a:r>
              <a:rPr lang="et-EE" sz="1800" dirty="0">
                <a:solidFill>
                  <a:schemeClr val="tx1"/>
                </a:solidFill>
                <a:latin typeface="+mn-lt"/>
              </a:rPr>
              <a:t>Kas sellised lihtmenetlused on liikmesriigi õiguse alusel olemas?</a:t>
            </a:r>
          </a:p>
          <a:p>
            <a:pPr marL="0" lvl="0" indent="0" algn="just">
              <a:buNone/>
            </a:pPr>
            <a:r>
              <a:rPr lang="et-EE" sz="1800" dirty="0">
                <a:solidFill>
                  <a:schemeClr val="tx1"/>
                </a:solidFill>
                <a:latin typeface="+mn-lt"/>
              </a:rPr>
              <a:t>Millised on nende lihtmenetluste üksikasjad ja kord?</a:t>
            </a:r>
          </a:p>
          <a:p>
            <a:pPr marL="0" lvl="0" indent="0" algn="just">
              <a:buNone/>
            </a:pPr>
            <a:r>
              <a:rPr lang="et-EE" sz="1800" dirty="0">
                <a:solidFill>
                  <a:schemeClr val="tx1"/>
                </a:solidFill>
                <a:latin typeface="+mn-lt"/>
              </a:rPr>
              <a:t>Mis eristab neid artiklis 36 kirjeldatud kriminaalmenetluse algatamise meetmetest?</a:t>
            </a:r>
          </a:p>
        </p:txBody>
      </p:sp>
      <p:sp>
        <p:nvSpPr>
          <p:cNvPr id="5" name="Dia számának helye 4">
            <a:extLst>
              <a:ext uri="{FF2B5EF4-FFF2-40B4-BE49-F238E27FC236}">
                <a16:creationId xmlns:a16="http://schemas.microsoft.com/office/drawing/2014/main" id="{7696BB69-1DC7-4000-B3B7-1BF88BD92689}"/>
              </a:ext>
            </a:extLst>
          </p:cNvPr>
          <p:cNvSpPr>
            <a:spLocks noGrp="1"/>
          </p:cNvSpPr>
          <p:nvPr>
            <p:ph type="sldNum" sz="quarter" idx="12"/>
          </p:nvPr>
        </p:nvSpPr>
        <p:spPr/>
        <p:txBody>
          <a:bodyPr/>
          <a:lstStyle/>
          <a:p>
            <a:fld id="{6113E31D-E2AB-40D1-8B51-AFA5AFEF393A}" type="slidenum">
              <a:rPr lang="en-US" smtClean="0"/>
              <a:t>11</a:t>
            </a:fld>
            <a:endParaRPr lang="et-EE" dirty="0"/>
          </a:p>
        </p:txBody>
      </p:sp>
    </p:spTree>
    <p:extLst>
      <p:ext uri="{BB962C8B-B14F-4D97-AF65-F5344CB8AC3E}">
        <p14:creationId xmlns:p14="http://schemas.microsoft.com/office/powerpoint/2010/main" val="910371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a:normAutofit/>
          </a:bodyPr>
          <a:lstStyle/>
          <a:p>
            <a:r>
              <a:rPr lang="et-EE" dirty="0"/>
              <a:t>Artikkel 40 - lihtmenetlused</a:t>
            </a:r>
          </a:p>
        </p:txBody>
      </p:sp>
      <p:sp>
        <p:nvSpPr>
          <p:cNvPr id="3" name="Inhaltsplatzhalter 2"/>
          <p:cNvSpPr>
            <a:spLocks noGrp="1"/>
          </p:cNvSpPr>
          <p:nvPr>
            <p:ph idx="1"/>
          </p:nvPr>
        </p:nvSpPr>
        <p:spPr/>
        <p:txBody>
          <a:bodyPr>
            <a:normAutofit/>
          </a:bodyPr>
          <a:lstStyle/>
          <a:p>
            <a:pPr marL="0" indent="0" algn="just">
              <a:buNone/>
            </a:pPr>
            <a:r>
              <a:rPr lang="et-EE" sz="1800" dirty="0">
                <a:solidFill>
                  <a:schemeClr val="tx1"/>
                </a:solidFill>
                <a:latin typeface="+mn-lt"/>
              </a:rPr>
              <a:t>EPPO määruse artikli 40 lõige 2: „Alaline koda võtab asja menetleva Euroopa delegaatprokuröri ettepaneku alusel vastu otsuse, tuginedes järgmistele alustele:</a:t>
            </a:r>
          </a:p>
          <a:p>
            <a:pPr marL="0" indent="0" algn="just">
              <a:buNone/>
            </a:pPr>
            <a:r>
              <a:rPr lang="et-EE" sz="1800" dirty="0">
                <a:solidFill>
                  <a:schemeClr val="tx1"/>
                </a:solidFill>
                <a:latin typeface="+mn-lt"/>
              </a:rPr>
              <a:t>(a) </a:t>
            </a:r>
            <a:r>
              <a:rPr lang="et-EE" sz="1800" b="1" dirty="0">
                <a:solidFill>
                  <a:schemeClr val="tx1"/>
                </a:solidFill>
                <a:latin typeface="+mn-lt"/>
              </a:rPr>
              <a:t>kuriteo raskusaste</a:t>
            </a:r>
            <a:r>
              <a:rPr lang="et-EE" sz="1800" dirty="0">
                <a:solidFill>
                  <a:schemeClr val="tx1"/>
                </a:solidFill>
                <a:latin typeface="+mn-lt"/>
              </a:rPr>
              <a:t>, tuginedes </a:t>
            </a:r>
            <a:r>
              <a:rPr lang="et-EE" sz="1800" b="1" dirty="0">
                <a:solidFill>
                  <a:schemeClr val="tx1"/>
                </a:solidFill>
                <a:latin typeface="+mn-lt"/>
              </a:rPr>
              <a:t>eelkõige tekitatud kahjule</a:t>
            </a:r>
            <a:r>
              <a:rPr lang="et-EE" sz="1800" dirty="0">
                <a:solidFill>
                  <a:schemeClr val="tx1"/>
                </a:solidFill>
                <a:latin typeface="+mn-lt"/>
              </a:rPr>
              <a:t>;</a:t>
            </a:r>
          </a:p>
          <a:p>
            <a:pPr marL="0" indent="0" algn="just">
              <a:buNone/>
            </a:pPr>
            <a:r>
              <a:rPr lang="et-EE" sz="1800" dirty="0">
                <a:solidFill>
                  <a:schemeClr val="tx1"/>
                </a:solidFill>
                <a:latin typeface="+mn-lt"/>
              </a:rPr>
              <a:t>(b) kuriteos kahtlustatava </a:t>
            </a:r>
            <a:r>
              <a:rPr lang="et-EE" sz="1800" b="1" dirty="0">
                <a:solidFill>
                  <a:schemeClr val="tx1"/>
                </a:solidFill>
                <a:latin typeface="+mn-lt"/>
              </a:rPr>
              <a:t>valmisolek</a:t>
            </a:r>
            <a:r>
              <a:rPr lang="et-EE" sz="1800" dirty="0">
                <a:solidFill>
                  <a:schemeClr val="tx1"/>
                </a:solidFill>
                <a:latin typeface="+mn-lt"/>
              </a:rPr>
              <a:t> </a:t>
            </a:r>
            <a:r>
              <a:rPr lang="et-EE" sz="1800" b="1" dirty="0">
                <a:solidFill>
                  <a:schemeClr val="tx1"/>
                </a:solidFill>
                <a:latin typeface="+mn-lt"/>
              </a:rPr>
              <a:t>heastada</a:t>
            </a:r>
            <a:r>
              <a:rPr lang="et-EE" sz="1800" dirty="0">
                <a:solidFill>
                  <a:schemeClr val="tx1"/>
                </a:solidFill>
                <a:latin typeface="+mn-lt"/>
              </a:rPr>
              <a:t> ebaseadusliku tegevusega tekitatud </a:t>
            </a:r>
            <a:r>
              <a:rPr lang="et-EE" sz="1800" b="1" dirty="0">
                <a:solidFill>
                  <a:schemeClr val="tx1"/>
                </a:solidFill>
                <a:latin typeface="+mn-lt"/>
              </a:rPr>
              <a:t>kahju</a:t>
            </a:r>
            <a:r>
              <a:rPr lang="et-EE" sz="1800" dirty="0">
                <a:solidFill>
                  <a:schemeClr val="tx1"/>
                </a:solidFill>
                <a:latin typeface="+mn-lt"/>
              </a:rPr>
              <a:t>;</a:t>
            </a:r>
          </a:p>
          <a:p>
            <a:pPr marL="0" indent="0">
              <a:buNone/>
            </a:pPr>
            <a:r>
              <a:rPr lang="et-EE" sz="1800" dirty="0">
                <a:solidFill>
                  <a:schemeClr val="tx1"/>
                </a:solidFill>
                <a:latin typeface="+mn-lt"/>
              </a:rPr>
              <a:t>(c) kas menetluse kasutamine oleks kooskõlas käesolevas määruses sätestatud </a:t>
            </a:r>
            <a:r>
              <a:rPr lang="et-EE" sz="1800" b="1" dirty="0">
                <a:solidFill>
                  <a:schemeClr val="tx1"/>
                </a:solidFill>
                <a:latin typeface="+mn-lt"/>
              </a:rPr>
              <a:t>EPPO üldeesmärkide ja peamiste põhimõtetega</a:t>
            </a:r>
            <a:r>
              <a:rPr lang="et-EE" sz="1800" dirty="0">
                <a:solidFill>
                  <a:schemeClr val="tx1"/>
                </a:solidFill>
                <a:latin typeface="+mn-lt"/>
              </a:rPr>
              <a:t>. …“</a:t>
            </a:r>
          </a:p>
          <a:p>
            <a:pPr lvl="0" algn="just">
              <a:buFont typeface="Wingdings" panose="05000000000000000000" pitchFamily="2" charset="2"/>
              <a:buChar char="Ø"/>
            </a:pPr>
            <a:endParaRPr lang="et-EE" sz="1800" dirty="0">
              <a:solidFill>
                <a:schemeClr val="tx1"/>
              </a:solidFill>
              <a:latin typeface="+mn-lt"/>
            </a:endParaRPr>
          </a:p>
          <a:p>
            <a:pPr lvl="0" algn="just">
              <a:buFont typeface="Wingdings" panose="05000000000000000000" pitchFamily="2" charset="2"/>
              <a:buChar char="Ø"/>
            </a:pPr>
            <a:r>
              <a:rPr lang="et-EE" sz="1800" dirty="0">
                <a:solidFill>
                  <a:schemeClr val="tx1"/>
                </a:solidFill>
                <a:latin typeface="+mn-lt"/>
              </a:rPr>
              <a:t>Kolleegium võtab vastu </a:t>
            </a:r>
            <a:r>
              <a:rPr lang="et-EE" sz="1800" b="1" dirty="0">
                <a:solidFill>
                  <a:schemeClr val="tx1"/>
                </a:solidFill>
                <a:latin typeface="+mn-lt"/>
              </a:rPr>
              <a:t>suunised</a:t>
            </a:r>
            <a:r>
              <a:rPr lang="et-EE" sz="1800" dirty="0">
                <a:solidFill>
                  <a:schemeClr val="tx1"/>
                </a:solidFill>
                <a:latin typeface="+mn-lt"/>
              </a:rPr>
              <a:t> nende aluste kohaldamise kohta</a:t>
            </a:r>
          </a:p>
          <a:p>
            <a:pPr lvl="0" algn="just">
              <a:buFont typeface="Wingdings" panose="05000000000000000000" pitchFamily="2" charset="2"/>
              <a:buChar char="Ø"/>
            </a:pPr>
            <a:r>
              <a:rPr lang="et-EE" sz="1800" dirty="0">
                <a:solidFill>
                  <a:schemeClr val="tx1"/>
                </a:solidFill>
                <a:latin typeface="+mn-lt"/>
              </a:rPr>
              <a:t>Kriteerium: </a:t>
            </a:r>
            <a:r>
              <a:rPr lang="et-EE" sz="1800" b="1" dirty="0">
                <a:solidFill>
                  <a:schemeClr val="tx1"/>
                </a:solidFill>
                <a:latin typeface="+mn-lt"/>
              </a:rPr>
              <a:t>kas täita tuleb need kõik või on tegemist alternatiividega</a:t>
            </a:r>
            <a:r>
              <a:rPr lang="et-EE" sz="1800" dirty="0">
                <a:solidFill>
                  <a:schemeClr val="tx1"/>
                </a:solidFill>
                <a:latin typeface="+mn-lt"/>
              </a:rPr>
              <a:t>?</a:t>
            </a:r>
          </a:p>
        </p:txBody>
      </p:sp>
      <p:sp>
        <p:nvSpPr>
          <p:cNvPr id="5" name="Dia számának helye 4">
            <a:extLst>
              <a:ext uri="{FF2B5EF4-FFF2-40B4-BE49-F238E27FC236}">
                <a16:creationId xmlns:a16="http://schemas.microsoft.com/office/drawing/2014/main" id="{5BA77CF0-5D50-436A-9D23-F21C0B76F6A4}"/>
              </a:ext>
            </a:extLst>
          </p:cNvPr>
          <p:cNvSpPr>
            <a:spLocks noGrp="1"/>
          </p:cNvSpPr>
          <p:nvPr>
            <p:ph type="sldNum" sz="quarter" idx="12"/>
          </p:nvPr>
        </p:nvSpPr>
        <p:spPr/>
        <p:txBody>
          <a:bodyPr/>
          <a:lstStyle/>
          <a:p>
            <a:fld id="{6113E31D-E2AB-40D1-8B51-AFA5AFEF393A}" type="slidenum">
              <a:rPr lang="en-US" smtClean="0"/>
              <a:t>12</a:t>
            </a:fld>
            <a:endParaRPr lang="et-EE" dirty="0"/>
          </a:p>
        </p:txBody>
      </p:sp>
    </p:spTree>
    <p:extLst>
      <p:ext uri="{BB962C8B-B14F-4D97-AF65-F5344CB8AC3E}">
        <p14:creationId xmlns:p14="http://schemas.microsoft.com/office/powerpoint/2010/main" val="2891956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a:normAutofit/>
          </a:bodyPr>
          <a:lstStyle/>
          <a:p>
            <a:r>
              <a:rPr lang="et-EE" dirty="0"/>
              <a:t>Artikkel 40 - lihtmenetlused</a:t>
            </a:r>
          </a:p>
        </p:txBody>
      </p:sp>
      <p:sp>
        <p:nvSpPr>
          <p:cNvPr id="3" name="Inhaltsplatzhalter 2"/>
          <p:cNvSpPr>
            <a:spLocks noGrp="1"/>
          </p:cNvSpPr>
          <p:nvPr>
            <p:ph idx="1"/>
          </p:nvPr>
        </p:nvSpPr>
        <p:spPr/>
        <p:txBody>
          <a:bodyPr>
            <a:normAutofit/>
          </a:bodyPr>
          <a:lstStyle/>
          <a:p>
            <a:pPr marL="0" indent="0" algn="just">
              <a:buNone/>
            </a:pPr>
            <a:r>
              <a:rPr lang="et-EE" sz="1600" dirty="0">
                <a:solidFill>
                  <a:prstClr val="black"/>
                </a:solidFill>
                <a:latin typeface="+mn-lt"/>
              </a:rPr>
              <a:t>EPPO määruse artikli 40 lõige 1: „… Kui EPPO teostab pädevust seoses </a:t>
            </a:r>
            <a:r>
              <a:rPr lang="et-EE" sz="1600" b="1" dirty="0">
                <a:solidFill>
                  <a:prstClr val="black"/>
                </a:solidFill>
                <a:latin typeface="+mn-lt"/>
              </a:rPr>
              <a:t>direktiivi (EL) 2017/1371 artikli 3 lõike 2 punktides a ja b osutatud kuritegudega ning kui liidu finantshuvidele tekitatud või tõenäoliselt tekitatav kahju ei ületa mõnele teisele kannatanule tekitatud või tõenäoliselt tekitatavat kahju</a:t>
            </a:r>
            <a:r>
              <a:rPr lang="et-EE" sz="1600" dirty="0">
                <a:solidFill>
                  <a:prstClr val="black"/>
                </a:solidFill>
                <a:latin typeface="+mn-lt"/>
              </a:rPr>
              <a:t>, </a:t>
            </a:r>
            <a:r>
              <a:rPr lang="et-EE" sz="1600" b="1" dirty="0">
                <a:solidFill>
                  <a:prstClr val="black"/>
                </a:solidFill>
                <a:latin typeface="+mn-lt"/>
              </a:rPr>
              <a:t>konsulteerib</a:t>
            </a:r>
            <a:r>
              <a:rPr lang="et-EE" sz="1600" dirty="0">
                <a:solidFill>
                  <a:prstClr val="black"/>
                </a:solidFill>
                <a:latin typeface="+mn-lt"/>
              </a:rPr>
              <a:t> asja menetlev Euroopa delegaatprokurör </a:t>
            </a:r>
            <a:r>
              <a:rPr lang="et-EE" sz="1600" b="1" dirty="0">
                <a:solidFill>
                  <a:prstClr val="black"/>
                </a:solidFill>
                <a:latin typeface="+mn-lt"/>
              </a:rPr>
              <a:t>enne</a:t>
            </a:r>
            <a:r>
              <a:rPr lang="et-EE" sz="1600" dirty="0">
                <a:solidFill>
                  <a:prstClr val="black"/>
                </a:solidFill>
                <a:latin typeface="+mn-lt"/>
              </a:rPr>
              <a:t> lihtmenetluse kohaldamise ettepaneku tegemist </a:t>
            </a:r>
            <a:r>
              <a:rPr lang="et-EE" sz="1600" b="1" dirty="0">
                <a:solidFill>
                  <a:prstClr val="black"/>
                </a:solidFill>
                <a:latin typeface="+mn-lt"/>
              </a:rPr>
              <a:t>siseriikliku prokuratuuriga</a:t>
            </a:r>
            <a:r>
              <a:rPr lang="et-EE" sz="1600" dirty="0">
                <a:solidFill>
                  <a:prstClr val="black"/>
                </a:solidFill>
                <a:latin typeface="+mn-lt"/>
              </a:rPr>
              <a:t>“</a:t>
            </a:r>
          </a:p>
          <a:p>
            <a:pPr lvl="1" algn="just">
              <a:buFont typeface="Wingdings" panose="05000000000000000000" pitchFamily="2" charset="2"/>
              <a:buChar char="Ø"/>
            </a:pPr>
            <a:endParaRPr lang="et-EE" sz="1600" b="1" dirty="0">
              <a:solidFill>
                <a:prstClr val="black"/>
              </a:solidFill>
              <a:latin typeface="+mn-lt"/>
            </a:endParaRPr>
          </a:p>
          <a:p>
            <a:pPr lvl="1" algn="just">
              <a:buFont typeface="Wingdings" panose="05000000000000000000" pitchFamily="2" charset="2"/>
              <a:buChar char="Ø"/>
            </a:pPr>
            <a:r>
              <a:rPr lang="et-EE" sz="1600" b="1" dirty="0">
                <a:solidFill>
                  <a:prstClr val="black"/>
                </a:solidFill>
                <a:latin typeface="+mn-lt"/>
              </a:rPr>
              <a:t>Konsulteerimiskohustused</a:t>
            </a:r>
            <a:r>
              <a:rPr lang="et-EE" sz="1600" dirty="0">
                <a:solidFill>
                  <a:prstClr val="black"/>
                </a:solidFill>
                <a:latin typeface="+mn-lt"/>
              </a:rPr>
              <a:t>: kriminaalasja pakkumine liikmesriigi kohtusüsteemile</a:t>
            </a:r>
          </a:p>
          <a:p>
            <a:pPr lvl="1" algn="just">
              <a:buFont typeface="Wingdings" panose="05000000000000000000" pitchFamily="2" charset="2"/>
              <a:buChar char="Ø"/>
            </a:pPr>
            <a:r>
              <a:rPr lang="et-EE" sz="1600" dirty="0">
                <a:solidFill>
                  <a:schemeClr val="tx1"/>
                </a:solidFill>
                <a:latin typeface="+mn-lt"/>
              </a:rPr>
              <a:t>Vt kodukorra artikleid 61 ja 62</a:t>
            </a:r>
            <a:r>
              <a:rPr lang="et-EE" sz="1600" dirty="0">
                <a:latin typeface="+mn-lt"/>
              </a:rPr>
              <a:t>.</a:t>
            </a:r>
            <a:endParaRPr lang="et-EE" sz="1600" dirty="0">
              <a:solidFill>
                <a:prstClr val="black"/>
              </a:solidFill>
              <a:latin typeface="+mn-lt"/>
            </a:endParaRPr>
          </a:p>
          <a:p>
            <a:pPr marL="0" indent="0" algn="just">
              <a:buNone/>
            </a:pPr>
            <a:r>
              <a:rPr lang="et-EE" sz="1600" dirty="0">
                <a:solidFill>
                  <a:prstClr val="black"/>
                </a:solidFill>
                <a:latin typeface="+mn-lt"/>
              </a:rPr>
              <a:t>EPPO määruse artikli 40 lõige 3: „</a:t>
            </a:r>
            <a:r>
              <a:rPr lang="et-EE" sz="1600" b="1" dirty="0">
                <a:solidFill>
                  <a:prstClr val="black"/>
                </a:solidFill>
                <a:latin typeface="+mn-lt"/>
              </a:rPr>
              <a:t>Kui</a:t>
            </a:r>
            <a:r>
              <a:rPr lang="et-EE" sz="1600" dirty="0">
                <a:solidFill>
                  <a:prstClr val="black"/>
                </a:solidFill>
                <a:latin typeface="+mn-lt"/>
              </a:rPr>
              <a:t> alaline koda on ettepanekuga nõus, </a:t>
            </a:r>
            <a:r>
              <a:rPr lang="et-EE" sz="1600" b="1" dirty="0">
                <a:solidFill>
                  <a:prstClr val="black"/>
                </a:solidFill>
                <a:latin typeface="+mn-lt"/>
              </a:rPr>
              <a:t>kohaldab</a:t>
            </a:r>
            <a:r>
              <a:rPr lang="et-EE" sz="1600" dirty="0">
                <a:solidFill>
                  <a:prstClr val="black"/>
                </a:solidFill>
                <a:latin typeface="+mn-lt"/>
              </a:rPr>
              <a:t> asja menetlev Euroopa delegaatprokurör </a:t>
            </a:r>
            <a:r>
              <a:rPr lang="et-EE" sz="1600" b="1" dirty="0">
                <a:solidFill>
                  <a:prstClr val="black"/>
                </a:solidFill>
                <a:latin typeface="+mn-lt"/>
              </a:rPr>
              <a:t>lihtmenetlust kooskõlas liikmesriigi õiguses ette nähtud tingimustega </a:t>
            </a:r>
            <a:r>
              <a:rPr lang="et-EE" sz="1600" dirty="0">
                <a:solidFill>
                  <a:prstClr val="black"/>
                </a:solidFill>
                <a:latin typeface="+mn-lt"/>
              </a:rPr>
              <a:t>ja registreerib selle kriminaalasjade haldamise süsteemis. Kui lihtmenetlus on pärast kahtlustatavaga kokku lepitud tingimuste täitmist lõpule viidud, annab alaline koda Euroopa delegaatprokurörile </a:t>
            </a:r>
            <a:r>
              <a:rPr lang="et-EE" sz="1600" b="1" dirty="0">
                <a:solidFill>
                  <a:prstClr val="black"/>
                </a:solidFill>
                <a:latin typeface="+mn-lt"/>
              </a:rPr>
              <a:t>juhise võtta meetmeid, et kriminaalasi lõplikult lahendada</a:t>
            </a:r>
            <a:r>
              <a:rPr lang="et-EE" sz="1600" dirty="0">
                <a:solidFill>
                  <a:prstClr val="black"/>
                </a:solidFill>
                <a:latin typeface="+mn-lt"/>
              </a:rPr>
              <a:t>. “</a:t>
            </a:r>
          </a:p>
          <a:p>
            <a:pPr lvl="1" algn="just">
              <a:buFont typeface="Wingdings" panose="05000000000000000000" pitchFamily="2" charset="2"/>
              <a:buChar char="Ø"/>
            </a:pPr>
            <a:endParaRPr lang="et-EE" sz="1600" b="1" dirty="0">
              <a:solidFill>
                <a:prstClr val="black"/>
              </a:solidFill>
              <a:latin typeface="+mn-lt"/>
            </a:endParaRPr>
          </a:p>
          <a:p>
            <a:pPr lvl="1" algn="just">
              <a:buFont typeface="Wingdings" panose="05000000000000000000" pitchFamily="2" charset="2"/>
              <a:buChar char="Ø"/>
            </a:pPr>
            <a:r>
              <a:rPr lang="et-EE" sz="1600" b="1" dirty="0">
                <a:solidFill>
                  <a:prstClr val="black"/>
                </a:solidFill>
                <a:latin typeface="+mn-lt"/>
              </a:rPr>
              <a:t>Rakendamine liikmesriigi õiguse alusel</a:t>
            </a:r>
            <a:endParaRPr lang="et-EE" sz="1600" dirty="0">
              <a:solidFill>
                <a:prstClr val="black"/>
              </a:solidFill>
              <a:latin typeface="+mn-lt"/>
            </a:endParaRPr>
          </a:p>
        </p:txBody>
      </p:sp>
      <p:sp>
        <p:nvSpPr>
          <p:cNvPr id="5" name="Dia számának helye 4">
            <a:extLst>
              <a:ext uri="{FF2B5EF4-FFF2-40B4-BE49-F238E27FC236}">
                <a16:creationId xmlns:a16="http://schemas.microsoft.com/office/drawing/2014/main" id="{AAB4CBF5-B958-4128-A01B-FB6E4C4B7EA3}"/>
              </a:ext>
            </a:extLst>
          </p:cNvPr>
          <p:cNvSpPr>
            <a:spLocks noGrp="1"/>
          </p:cNvSpPr>
          <p:nvPr>
            <p:ph type="sldNum" sz="quarter" idx="12"/>
          </p:nvPr>
        </p:nvSpPr>
        <p:spPr/>
        <p:txBody>
          <a:bodyPr/>
          <a:lstStyle/>
          <a:p>
            <a:fld id="{6113E31D-E2AB-40D1-8B51-AFA5AFEF393A}" type="slidenum">
              <a:rPr lang="en-US" smtClean="0"/>
              <a:t>13</a:t>
            </a:fld>
            <a:endParaRPr lang="et-EE" dirty="0"/>
          </a:p>
        </p:txBody>
      </p:sp>
    </p:spTree>
    <p:extLst>
      <p:ext uri="{BB962C8B-B14F-4D97-AF65-F5344CB8AC3E}">
        <p14:creationId xmlns:p14="http://schemas.microsoft.com/office/powerpoint/2010/main" val="3955904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a:normAutofit/>
          </a:bodyPr>
          <a:lstStyle/>
          <a:p>
            <a:r>
              <a:rPr lang="et-EE" dirty="0"/>
              <a:t>Artikkel 34 - edastamine riigiasutustele</a:t>
            </a:r>
          </a:p>
        </p:txBody>
      </p:sp>
      <p:sp>
        <p:nvSpPr>
          <p:cNvPr id="3" name="Inhaltsplatzhalter 2"/>
          <p:cNvSpPr>
            <a:spLocks noGrp="1"/>
          </p:cNvSpPr>
          <p:nvPr>
            <p:ph idx="1"/>
          </p:nvPr>
        </p:nvSpPr>
        <p:spPr/>
        <p:txBody>
          <a:bodyPr>
            <a:normAutofit fontScale="92500" lnSpcReduction="20000"/>
          </a:bodyPr>
          <a:lstStyle/>
          <a:p>
            <a:pPr marL="0" indent="0" algn="just">
              <a:buNone/>
            </a:pPr>
            <a:r>
              <a:rPr lang="et-EE" sz="1900" dirty="0">
                <a:solidFill>
                  <a:schemeClr val="tx1"/>
                </a:solidFill>
                <a:latin typeface="+mn-lt"/>
              </a:rPr>
              <a:t>EPPO </a:t>
            </a:r>
            <a:r>
              <a:rPr lang="et-EE" sz="1900" b="1" dirty="0">
                <a:solidFill>
                  <a:schemeClr val="tx1"/>
                </a:solidFill>
                <a:latin typeface="+mn-lt"/>
              </a:rPr>
              <a:t>edastab</a:t>
            </a:r>
            <a:r>
              <a:rPr lang="et-EE" sz="1900" dirty="0">
                <a:solidFill>
                  <a:schemeClr val="tx1"/>
                </a:solidFill>
                <a:latin typeface="+mn-lt"/>
              </a:rPr>
              <a:t> kriminaalasja liikmesriigi asutustele, kui</a:t>
            </a:r>
          </a:p>
          <a:p>
            <a:pPr lvl="1" algn="just">
              <a:buFont typeface="Wingdings" panose="05000000000000000000" pitchFamily="2" charset="2"/>
              <a:buChar char="Ø"/>
            </a:pPr>
            <a:r>
              <a:rPr lang="et-EE" sz="1700" dirty="0">
                <a:solidFill>
                  <a:schemeClr val="tx1"/>
                </a:solidFill>
                <a:latin typeface="+mn-lt"/>
              </a:rPr>
              <a:t>kriminaalasi ei vasta artiklitele 22 ja 23</a:t>
            </a:r>
          </a:p>
          <a:p>
            <a:pPr lvl="1" algn="just">
              <a:buFont typeface="Wingdings" panose="05000000000000000000" pitchFamily="2" charset="2"/>
              <a:buChar char="Ø"/>
            </a:pPr>
            <a:r>
              <a:rPr lang="et-EE" sz="1700" dirty="0">
                <a:solidFill>
                  <a:schemeClr val="tx1"/>
                </a:solidFill>
                <a:latin typeface="+mn-lt"/>
              </a:rPr>
              <a:t>tingimused EPPO pädevuse rakendamiseks (EPPO määruse artikli 25 lõiked 2 ja 3) pole täidetud</a:t>
            </a:r>
          </a:p>
          <a:p>
            <a:pPr lvl="1" algn="just">
              <a:buFont typeface="Wingdings" panose="05000000000000000000" pitchFamily="2" charset="2"/>
              <a:buChar char="Ø"/>
            </a:pPr>
            <a:r>
              <a:rPr lang="et-EE" sz="1700" dirty="0">
                <a:solidFill>
                  <a:schemeClr val="tx1"/>
                </a:solidFill>
                <a:latin typeface="+mn-lt"/>
              </a:rPr>
              <a:t>EPPO kaalub kriminaalasja lõpetamist, kui EPPO rakendas EPPO määruse artikli 22 lõike 3 alusel seotud pädevust või kui ELi kahju ei ületa teisele kannatanule põhjustatud kahju</a:t>
            </a:r>
          </a:p>
          <a:p>
            <a:pPr marL="0" indent="0" algn="just">
              <a:buNone/>
            </a:pPr>
            <a:r>
              <a:rPr lang="et-EE" sz="1900" dirty="0">
                <a:solidFill>
                  <a:schemeClr val="tx1"/>
                </a:solidFill>
                <a:latin typeface="+mn-lt"/>
              </a:rPr>
              <a:t>Kolleegium võib väljastada suuniseid, millega alalisel kojal lubatakse </a:t>
            </a:r>
            <a:r>
              <a:rPr lang="et-EE" sz="1900" b="1" dirty="0">
                <a:solidFill>
                  <a:schemeClr val="tx1"/>
                </a:solidFill>
                <a:latin typeface="+mn-lt"/>
              </a:rPr>
              <a:t>edastada</a:t>
            </a:r>
            <a:r>
              <a:rPr lang="et-EE" sz="1900" dirty="0">
                <a:solidFill>
                  <a:schemeClr val="tx1"/>
                </a:solidFill>
                <a:latin typeface="+mn-lt"/>
              </a:rPr>
              <a:t> kriminaalasi liikmesriigi asutustele</a:t>
            </a:r>
          </a:p>
          <a:p>
            <a:pPr lvl="1" algn="just">
              <a:buFont typeface="Wingdings" panose="05000000000000000000" pitchFamily="2" charset="2"/>
              <a:buChar char="Ø"/>
            </a:pPr>
            <a:r>
              <a:rPr lang="et-EE" sz="1700" dirty="0">
                <a:solidFill>
                  <a:schemeClr val="tx1"/>
                </a:solidFill>
                <a:latin typeface="+mn-lt"/>
              </a:rPr>
              <a:t>kui kahju ELile on alla 100 000 € ja kui kolleegiumi määratud suuniste kohaselt ei nõua kuriteo raskusaste või kriminaalasja keerukus ELi tasemel uurimist</a:t>
            </a:r>
          </a:p>
          <a:p>
            <a:pPr marL="0" indent="0" algn="just">
              <a:buNone/>
            </a:pPr>
            <a:r>
              <a:rPr lang="et-EE" sz="1900" dirty="0">
                <a:solidFill>
                  <a:schemeClr val="tx1"/>
                </a:solidFill>
                <a:latin typeface="+mn-lt"/>
              </a:rPr>
              <a:t>Protseduurid EPPO pädevusest välja jäävate kuritegude korral</a:t>
            </a:r>
          </a:p>
          <a:p>
            <a:pPr lvl="1" algn="just">
              <a:buFont typeface="Wingdings" panose="05000000000000000000" pitchFamily="2" charset="2"/>
              <a:buChar char="Ø"/>
            </a:pPr>
            <a:r>
              <a:rPr lang="et-EE" sz="1700" dirty="0">
                <a:solidFill>
                  <a:schemeClr val="tx1"/>
                </a:solidFill>
                <a:latin typeface="+mn-lt"/>
              </a:rPr>
              <a:t>EPPO määruse artikkel 34 lõige 5: kui liikmesriigi asutus ei võta kriminaalasja üle (30 päeva jooksul), jääb see EPPO pädevusse (v.a juhtudel, kui EPPOl artiklite 22 ja 23 alusel pädevus puudub).</a:t>
            </a:r>
          </a:p>
          <a:p>
            <a:pPr lvl="1" algn="just">
              <a:buFont typeface="Wingdings" panose="05000000000000000000" pitchFamily="2" charset="2"/>
              <a:buChar char="Ø"/>
            </a:pPr>
            <a:r>
              <a:rPr lang="et-EE" sz="1700" dirty="0">
                <a:solidFill>
                  <a:schemeClr val="tx1"/>
                </a:solidFill>
                <a:latin typeface="+mn-lt"/>
              </a:rPr>
              <a:t>EPPO määruse artikli 34 lõiked 7, 8: toimiku </a:t>
            </a:r>
            <a:r>
              <a:rPr lang="et-EE" sz="1700" b="1" dirty="0">
                <a:solidFill>
                  <a:schemeClr val="tx1"/>
                </a:solidFill>
                <a:latin typeface="+mn-lt"/>
              </a:rPr>
              <a:t>üleandmine</a:t>
            </a:r>
            <a:r>
              <a:rPr lang="et-EE" sz="1700" dirty="0">
                <a:solidFill>
                  <a:schemeClr val="tx1"/>
                </a:solidFill>
                <a:latin typeface="+mn-lt"/>
              </a:rPr>
              <a:t> riigiasutusele, edasistest EPPO uurimis- või süüdistusmeetmetest hoidumine, kriminaalasja lõpetamine, riigiasutuste, asjakohaste ELi asutuste (OLAF), kahtlusaluste või süüdistatavate, kuriteo kannatanute </a:t>
            </a:r>
            <a:r>
              <a:rPr lang="et-EE" sz="1700" b="1" dirty="0">
                <a:solidFill>
                  <a:schemeClr val="tx1"/>
                </a:solidFill>
                <a:latin typeface="+mn-lt"/>
              </a:rPr>
              <a:t>teavitamine</a:t>
            </a:r>
            <a:r>
              <a:rPr lang="et-EE" sz="1700" dirty="0">
                <a:solidFill>
                  <a:schemeClr val="tx1"/>
                </a:solidFill>
                <a:latin typeface="+mn-lt"/>
              </a:rPr>
              <a:t>.</a:t>
            </a:r>
          </a:p>
          <a:p>
            <a:pPr marL="0" lvl="1" indent="0" algn="just">
              <a:spcBef>
                <a:spcPts val="1200"/>
              </a:spcBef>
              <a:spcAft>
                <a:spcPts val="200"/>
              </a:spcAft>
              <a:buSzPct val="100000"/>
              <a:buNone/>
            </a:pPr>
            <a:r>
              <a:rPr lang="et-EE" sz="1900" dirty="0">
                <a:solidFill>
                  <a:schemeClr val="tx1"/>
                </a:solidFill>
                <a:latin typeface="+mn-lt"/>
              </a:rPr>
              <a:t>Vt ka kodukorra artiklit 57.</a:t>
            </a:r>
          </a:p>
          <a:p>
            <a:pPr marL="0" lvl="1" indent="0">
              <a:spcBef>
                <a:spcPts val="1200"/>
              </a:spcBef>
              <a:spcAft>
                <a:spcPts val="200"/>
              </a:spcAft>
              <a:buSzPct val="100000"/>
              <a:buNone/>
            </a:pPr>
            <a:endParaRPr lang="et-EE" sz="2500" dirty="0">
              <a:solidFill>
                <a:schemeClr val="tx1"/>
              </a:solidFill>
              <a:latin typeface="+mn-lt"/>
            </a:endParaRPr>
          </a:p>
          <a:p>
            <a:pPr lvl="1">
              <a:buFont typeface="Wingdings" panose="05000000000000000000" pitchFamily="2" charset="2"/>
              <a:buChar char="Ø"/>
            </a:pPr>
            <a:endParaRPr lang="et-EE" sz="2000" dirty="0"/>
          </a:p>
          <a:p>
            <a:pPr lvl="0">
              <a:buFont typeface="Wingdings" panose="05000000000000000000" pitchFamily="2" charset="2"/>
              <a:buChar char="Ø"/>
            </a:pPr>
            <a:endParaRPr lang="et-EE" sz="1800" dirty="0">
              <a:solidFill>
                <a:prstClr val="black"/>
              </a:solidFill>
            </a:endParaRPr>
          </a:p>
          <a:p>
            <a:endParaRPr lang="et-EE" dirty="0"/>
          </a:p>
        </p:txBody>
      </p:sp>
      <p:sp>
        <p:nvSpPr>
          <p:cNvPr id="5" name="Dia számának helye 4">
            <a:extLst>
              <a:ext uri="{FF2B5EF4-FFF2-40B4-BE49-F238E27FC236}">
                <a16:creationId xmlns:a16="http://schemas.microsoft.com/office/drawing/2014/main" id="{D09139C0-7C15-4123-BD16-44EB78287995}"/>
              </a:ext>
            </a:extLst>
          </p:cNvPr>
          <p:cNvSpPr>
            <a:spLocks noGrp="1"/>
          </p:cNvSpPr>
          <p:nvPr>
            <p:ph type="sldNum" sz="quarter" idx="12"/>
          </p:nvPr>
        </p:nvSpPr>
        <p:spPr/>
        <p:txBody>
          <a:bodyPr/>
          <a:lstStyle/>
          <a:p>
            <a:fld id="{6113E31D-E2AB-40D1-8B51-AFA5AFEF393A}" type="slidenum">
              <a:rPr lang="en-US" smtClean="0"/>
              <a:t>14</a:t>
            </a:fld>
            <a:endParaRPr lang="et-EE" dirty="0"/>
          </a:p>
        </p:txBody>
      </p:sp>
    </p:spTree>
    <p:extLst>
      <p:ext uri="{BB962C8B-B14F-4D97-AF65-F5344CB8AC3E}">
        <p14:creationId xmlns:p14="http://schemas.microsoft.com/office/powerpoint/2010/main" val="827012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520995"/>
            <a:ext cx="9967452" cy="918424"/>
          </a:xfrm>
        </p:spPr>
        <p:txBody>
          <a:bodyPr>
            <a:normAutofit/>
          </a:bodyPr>
          <a:lstStyle/>
          <a:p>
            <a:r>
              <a:rPr lang="et-EE" dirty="0"/>
              <a:t>Artikkel 35 - uurimise lõpetamine</a:t>
            </a:r>
          </a:p>
        </p:txBody>
      </p:sp>
      <p:sp>
        <p:nvSpPr>
          <p:cNvPr id="3" name="Inhaltsplatzhalter 2"/>
          <p:cNvSpPr>
            <a:spLocks noGrp="1"/>
          </p:cNvSpPr>
          <p:nvPr>
            <p:ph idx="1"/>
          </p:nvPr>
        </p:nvSpPr>
        <p:spPr/>
        <p:txBody>
          <a:bodyPr>
            <a:normAutofit fontScale="70000" lnSpcReduction="20000"/>
          </a:bodyPr>
          <a:lstStyle/>
          <a:p>
            <a:pPr marL="0" indent="0" algn="just">
              <a:buNone/>
            </a:pPr>
            <a:r>
              <a:rPr lang="et-EE" sz="2400" dirty="0">
                <a:solidFill>
                  <a:schemeClr val="tx1"/>
                </a:solidFill>
                <a:latin typeface="+mn-lt"/>
              </a:rPr>
              <a:t>EPPO määruse artikli 35 lõige 1: kui käsitlev EDP peab uurimist lõppenuks, teeb ta järgmist:</a:t>
            </a:r>
          </a:p>
          <a:p>
            <a:pPr lvl="0" algn="just">
              <a:buFont typeface="Wingdings" panose="05000000000000000000" pitchFamily="2" charset="2"/>
              <a:buChar char="Ø"/>
            </a:pPr>
            <a:r>
              <a:rPr lang="et-EE" sz="2400" dirty="0">
                <a:solidFill>
                  <a:schemeClr val="tx1"/>
                </a:solidFill>
                <a:latin typeface="+mn-lt"/>
              </a:rPr>
              <a:t>edastab</a:t>
            </a:r>
            <a:r>
              <a:rPr lang="et-EE" sz="2400" b="1" dirty="0">
                <a:solidFill>
                  <a:schemeClr val="tx1"/>
                </a:solidFill>
                <a:latin typeface="+mn-lt"/>
              </a:rPr>
              <a:t> järelevalvet teostavale Euroopa prokurörile raporti,</a:t>
            </a:r>
          </a:p>
          <a:p>
            <a:pPr lvl="0" algn="just">
              <a:buFont typeface="Wingdings" panose="05000000000000000000" pitchFamily="2" charset="2"/>
              <a:buChar char="Ø"/>
            </a:pPr>
            <a:r>
              <a:rPr lang="et-EE" sz="2400" dirty="0">
                <a:solidFill>
                  <a:schemeClr val="tx1"/>
                </a:solidFill>
                <a:latin typeface="+mn-lt"/>
              </a:rPr>
              <a:t>mis sisaldab </a:t>
            </a:r>
            <a:r>
              <a:rPr lang="et-EE" sz="2400" b="1" dirty="0">
                <a:solidFill>
                  <a:schemeClr val="tx1"/>
                </a:solidFill>
                <a:latin typeface="+mn-lt"/>
              </a:rPr>
              <a:t>kriminaalasja kokkuvõtet ja otsuse kavandit</a:t>
            </a:r>
          </a:p>
          <a:p>
            <a:pPr lvl="0" algn="just">
              <a:buFont typeface="Wingdings" panose="05000000000000000000" pitchFamily="2" charset="2"/>
              <a:buChar char="Ø"/>
            </a:pPr>
            <a:r>
              <a:rPr lang="et-EE" sz="2400" b="1" dirty="0">
                <a:solidFill>
                  <a:schemeClr val="tx1"/>
                </a:solidFill>
                <a:latin typeface="+mn-lt"/>
              </a:rPr>
              <a:t>EP</a:t>
            </a:r>
            <a:r>
              <a:rPr lang="et-EE" sz="2400" dirty="0">
                <a:solidFill>
                  <a:schemeClr val="tx1"/>
                </a:solidFill>
                <a:latin typeface="+mn-lt"/>
              </a:rPr>
              <a:t> edastab dokumendid alalisele kojale, </a:t>
            </a:r>
            <a:r>
              <a:rPr lang="et-EE" sz="2400" b="1" dirty="0">
                <a:solidFill>
                  <a:schemeClr val="tx1"/>
                </a:solidFill>
                <a:latin typeface="+mn-lt"/>
              </a:rPr>
              <a:t>vajaduse korral koos oma hinnanguga</a:t>
            </a:r>
          </a:p>
          <a:p>
            <a:pPr lvl="0" algn="just">
              <a:buFont typeface="Wingdings" panose="05000000000000000000" pitchFamily="2" charset="2"/>
              <a:buChar char="Ø"/>
            </a:pPr>
            <a:r>
              <a:rPr lang="et-EE" sz="2400" dirty="0">
                <a:solidFill>
                  <a:schemeClr val="tx1"/>
                </a:solidFill>
                <a:latin typeface="+mn-lt"/>
              </a:rPr>
              <a:t>kui alaline koda võtab </a:t>
            </a:r>
            <a:r>
              <a:rPr lang="et-EE" sz="2400" b="1" dirty="0">
                <a:solidFill>
                  <a:schemeClr val="tx1"/>
                </a:solidFill>
                <a:latin typeface="+mn-lt"/>
              </a:rPr>
              <a:t>EDP ettepaneku alusel vastu otsuse, tegeleb viimane asjaga vastavalt edasi</a:t>
            </a:r>
          </a:p>
          <a:p>
            <a:pPr marL="0" indent="0" algn="just">
              <a:buNone/>
            </a:pPr>
            <a:r>
              <a:rPr lang="et-EE" sz="2400" dirty="0">
                <a:solidFill>
                  <a:schemeClr val="tx1"/>
                </a:solidFill>
                <a:latin typeface="+mn-lt"/>
              </a:rPr>
              <a:t>Puudub nõue, et alaline koda kriminaalasja toimiku läbi vaataks, kuid artikli 10 lõige 6 ütleb: kogu kriminaalasjaga seotud materjal on taotluse korral pädevale alalisele kojale otsuste tegemiseks kättesaadav.</a:t>
            </a:r>
          </a:p>
          <a:p>
            <a:pPr marL="0" lvl="0" indent="0" algn="just">
              <a:buNone/>
            </a:pPr>
            <a:r>
              <a:rPr lang="et-EE" sz="2400" dirty="0">
                <a:solidFill>
                  <a:schemeClr val="tx1"/>
                </a:solidFill>
                <a:latin typeface="+mn-lt"/>
              </a:rPr>
              <a:t>Artikkel 35 lõige 2: kui alaline koda </a:t>
            </a:r>
            <a:r>
              <a:rPr lang="et-EE" sz="2400" b="1" dirty="0">
                <a:solidFill>
                  <a:schemeClr val="tx1"/>
                </a:solidFill>
                <a:latin typeface="+mn-lt"/>
              </a:rPr>
              <a:t>ei võta EDP ettepaneku alusel otsust vastu</a:t>
            </a:r>
          </a:p>
          <a:p>
            <a:pPr lvl="0" algn="just">
              <a:buFont typeface="Wingdings" panose="05000000000000000000" pitchFamily="2" charset="2"/>
              <a:buChar char="Ø"/>
            </a:pPr>
            <a:r>
              <a:rPr lang="et-EE" sz="2400" b="1" dirty="0">
                <a:solidFill>
                  <a:schemeClr val="tx1"/>
                </a:solidFill>
                <a:latin typeface="+mn-lt"/>
              </a:rPr>
              <a:t>Koda vaatab kriminaalasja toimiku ise üle</a:t>
            </a:r>
            <a:r>
              <a:rPr lang="et-EE" sz="2400" dirty="0">
                <a:solidFill>
                  <a:schemeClr val="tx1"/>
                </a:solidFill>
                <a:latin typeface="+mn-lt"/>
              </a:rPr>
              <a:t>, kui see on vajalik,</a:t>
            </a:r>
          </a:p>
          <a:p>
            <a:pPr lvl="0" algn="just">
              <a:buFont typeface="Wingdings" panose="05000000000000000000" pitchFamily="2" charset="2"/>
              <a:buChar char="Ø"/>
            </a:pPr>
            <a:r>
              <a:rPr lang="et-EE" sz="2400" dirty="0">
                <a:solidFill>
                  <a:schemeClr val="tx1"/>
                </a:solidFill>
                <a:latin typeface="+mn-lt"/>
              </a:rPr>
              <a:t>ja siis</a:t>
            </a:r>
            <a:r>
              <a:rPr lang="et-EE" sz="2400" b="1" dirty="0">
                <a:solidFill>
                  <a:schemeClr val="tx1"/>
                </a:solidFill>
                <a:latin typeface="+mn-lt"/>
              </a:rPr>
              <a:t> teeb lõpliku otsuse </a:t>
            </a:r>
            <a:r>
              <a:rPr lang="et-EE" sz="2400" dirty="0">
                <a:solidFill>
                  <a:schemeClr val="tx1"/>
                </a:solidFill>
                <a:latin typeface="+mn-lt"/>
              </a:rPr>
              <a:t>(võimaluse korral ilma EDP edasise tegevuseta) </a:t>
            </a:r>
            <a:r>
              <a:rPr lang="et-EE" sz="2400" b="1" u="sng" dirty="0">
                <a:solidFill>
                  <a:schemeClr val="tx1"/>
                </a:solidFill>
                <a:latin typeface="+mn-lt"/>
              </a:rPr>
              <a:t>või</a:t>
            </a:r>
          </a:p>
          <a:p>
            <a:pPr lvl="0" algn="just">
              <a:buFont typeface="Wingdings" panose="05000000000000000000" pitchFamily="2" charset="2"/>
              <a:buChar char="Ø"/>
            </a:pPr>
            <a:r>
              <a:rPr lang="et-EE" sz="2400" b="1" dirty="0">
                <a:solidFill>
                  <a:schemeClr val="tx1"/>
                </a:solidFill>
                <a:latin typeface="+mn-lt"/>
              </a:rPr>
              <a:t>annab EDPle lisajuhised </a:t>
            </a:r>
            <a:r>
              <a:rPr lang="et-EE" sz="2400" dirty="0">
                <a:solidFill>
                  <a:schemeClr val="tx1"/>
                </a:solidFill>
                <a:latin typeface="+mn-lt"/>
              </a:rPr>
              <a:t>– nt täiendav uurimine eesmärgiga viia kriminaalasi lõpetamise asemel kohtusse või tingimuste muutmine, mida süüdistatav peab artikli 40 alusel lihtmenetluses täitma</a:t>
            </a:r>
          </a:p>
          <a:p>
            <a:pPr lvl="0">
              <a:buFont typeface="Wingdings" panose="05000000000000000000" pitchFamily="2" charset="2"/>
              <a:buChar char="Ø"/>
            </a:pPr>
            <a:endParaRPr lang="et-EE" sz="1800" dirty="0">
              <a:solidFill>
                <a:prstClr val="black"/>
              </a:solidFill>
            </a:endParaRPr>
          </a:p>
          <a:p>
            <a:endParaRPr lang="et-EE" dirty="0"/>
          </a:p>
        </p:txBody>
      </p:sp>
      <p:sp>
        <p:nvSpPr>
          <p:cNvPr id="5" name="Dia számának helye 4">
            <a:extLst>
              <a:ext uri="{FF2B5EF4-FFF2-40B4-BE49-F238E27FC236}">
                <a16:creationId xmlns:a16="http://schemas.microsoft.com/office/drawing/2014/main" id="{62C9985B-A6F9-41D5-A78B-3D70CE8BADE0}"/>
              </a:ext>
            </a:extLst>
          </p:cNvPr>
          <p:cNvSpPr>
            <a:spLocks noGrp="1"/>
          </p:cNvSpPr>
          <p:nvPr>
            <p:ph type="sldNum" sz="quarter" idx="12"/>
          </p:nvPr>
        </p:nvSpPr>
        <p:spPr/>
        <p:txBody>
          <a:bodyPr/>
          <a:lstStyle/>
          <a:p>
            <a:fld id="{6113E31D-E2AB-40D1-8B51-AFA5AFEF393A}" type="slidenum">
              <a:rPr lang="en-US" smtClean="0"/>
              <a:t>15</a:t>
            </a:fld>
            <a:endParaRPr lang="et-EE" dirty="0"/>
          </a:p>
        </p:txBody>
      </p:sp>
    </p:spTree>
    <p:extLst>
      <p:ext uri="{BB962C8B-B14F-4D97-AF65-F5344CB8AC3E}">
        <p14:creationId xmlns:p14="http://schemas.microsoft.com/office/powerpoint/2010/main" val="1908440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5" name="Gerade Verbindung 254"/>
          <p:cNvCxnSpPr/>
          <p:nvPr/>
        </p:nvCxnSpPr>
        <p:spPr>
          <a:xfrm flipV="1">
            <a:off x="4151785" y="4713915"/>
            <a:ext cx="6018020" cy="15988"/>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66" name="Gerade Verbindung 65"/>
          <p:cNvCxnSpPr/>
          <p:nvPr/>
        </p:nvCxnSpPr>
        <p:spPr>
          <a:xfrm>
            <a:off x="2142140" y="4722595"/>
            <a:ext cx="2009645" cy="0"/>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 name="Rechteck 1"/>
          <p:cNvSpPr/>
          <p:nvPr/>
        </p:nvSpPr>
        <p:spPr>
          <a:xfrm>
            <a:off x="2459596" y="3583957"/>
            <a:ext cx="936104" cy="648072"/>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a:t>EP DE</a:t>
            </a:r>
          </a:p>
        </p:txBody>
      </p:sp>
      <p:sp>
        <p:nvSpPr>
          <p:cNvPr id="4" name="Rechteck 3"/>
          <p:cNvSpPr/>
          <p:nvPr/>
        </p:nvSpPr>
        <p:spPr>
          <a:xfrm>
            <a:off x="4725609" y="1853446"/>
            <a:ext cx="936104" cy="648072"/>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a:t>EP AT</a:t>
            </a:r>
          </a:p>
        </p:txBody>
      </p:sp>
      <p:sp>
        <p:nvSpPr>
          <p:cNvPr id="8" name="Rechteck 7"/>
          <p:cNvSpPr/>
          <p:nvPr/>
        </p:nvSpPr>
        <p:spPr>
          <a:xfrm>
            <a:off x="6103268" y="1840956"/>
            <a:ext cx="936104" cy="648072"/>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a:t>ECP </a:t>
            </a:r>
          </a:p>
        </p:txBody>
      </p:sp>
      <p:sp>
        <p:nvSpPr>
          <p:cNvPr id="9" name="Rechteck 8"/>
          <p:cNvSpPr/>
          <p:nvPr/>
        </p:nvSpPr>
        <p:spPr>
          <a:xfrm>
            <a:off x="7367344" y="1852460"/>
            <a:ext cx="936104" cy="63445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a:t>EP EE</a:t>
            </a:r>
          </a:p>
        </p:txBody>
      </p:sp>
      <p:sp>
        <p:nvSpPr>
          <p:cNvPr id="10" name="Rechteck 9"/>
          <p:cNvSpPr/>
          <p:nvPr/>
        </p:nvSpPr>
        <p:spPr>
          <a:xfrm>
            <a:off x="1991544" y="5664832"/>
            <a:ext cx="2619386" cy="500257"/>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600" dirty="0"/>
              <a:t>uurimine </a:t>
            </a:r>
          </a:p>
          <a:p>
            <a:pPr algn="ctr"/>
            <a:r>
              <a:rPr lang="et-EE" sz="1600" dirty="0"/>
              <a:t>lõpetatud (artikkel 35 lõige 1)</a:t>
            </a:r>
          </a:p>
        </p:txBody>
      </p:sp>
      <p:cxnSp>
        <p:nvCxnSpPr>
          <p:cNvPr id="26" name="Gerade Verbindung 25"/>
          <p:cNvCxnSpPr/>
          <p:nvPr/>
        </p:nvCxnSpPr>
        <p:spPr>
          <a:xfrm>
            <a:off x="2167680" y="1702620"/>
            <a:ext cx="8053464" cy="0"/>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7" name="Gerade Verbindung 26"/>
          <p:cNvCxnSpPr/>
          <p:nvPr/>
        </p:nvCxnSpPr>
        <p:spPr>
          <a:xfrm flipV="1">
            <a:off x="2167680" y="2674099"/>
            <a:ext cx="2056112" cy="428"/>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30" name="Gerade Verbindung 29"/>
          <p:cNvCxnSpPr>
            <a:cxnSpLocks/>
          </p:cNvCxnSpPr>
          <p:nvPr/>
        </p:nvCxnSpPr>
        <p:spPr>
          <a:xfrm flipH="1">
            <a:off x="2142140" y="1702620"/>
            <a:ext cx="25540" cy="2984053"/>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31" name="Gerade Verbindung 30"/>
          <p:cNvCxnSpPr/>
          <p:nvPr/>
        </p:nvCxnSpPr>
        <p:spPr>
          <a:xfrm>
            <a:off x="10237216" y="1777039"/>
            <a:ext cx="4597" cy="2909634"/>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99" name="Gerade Verbindung mit Pfeil 98"/>
          <p:cNvCxnSpPr>
            <a:endCxn id="2" idx="2"/>
          </p:cNvCxnSpPr>
          <p:nvPr/>
        </p:nvCxnSpPr>
        <p:spPr>
          <a:xfrm flipV="1">
            <a:off x="2927648" y="4232030"/>
            <a:ext cx="0" cy="1432803"/>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65" name="Gerade Verbindung 64"/>
          <p:cNvCxnSpPr/>
          <p:nvPr/>
        </p:nvCxnSpPr>
        <p:spPr>
          <a:xfrm>
            <a:off x="4223792" y="2674528"/>
            <a:ext cx="0" cy="1884683"/>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82" name="Gerade Verbindung mit Pfeil 81"/>
          <p:cNvCxnSpPr/>
          <p:nvPr/>
        </p:nvCxnSpPr>
        <p:spPr>
          <a:xfrm flipV="1">
            <a:off x="2927648" y="2995834"/>
            <a:ext cx="2088232" cy="549301"/>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55" name="Rechteck 54"/>
          <p:cNvSpPr/>
          <p:nvPr/>
        </p:nvSpPr>
        <p:spPr>
          <a:xfrm>
            <a:off x="2297141" y="1853447"/>
            <a:ext cx="1729961" cy="584775"/>
          </a:xfrm>
          <a:prstGeom prst="rect">
            <a:avLst/>
          </a:prstGeom>
        </p:spPr>
        <p:txBody>
          <a:bodyPr wrap="none">
            <a:spAutoFit/>
          </a:bodyPr>
          <a:lstStyle/>
          <a:p>
            <a:pPr algn="ctr"/>
            <a:r>
              <a:rPr lang="et-EE" sz="3200" b="1" dirty="0">
                <a:solidFill>
                  <a:srgbClr val="C00000"/>
                </a:solidFill>
              </a:rPr>
              <a:t>Koda</a:t>
            </a:r>
          </a:p>
        </p:txBody>
      </p:sp>
      <p:sp>
        <p:nvSpPr>
          <p:cNvPr id="54" name="Titel 1"/>
          <p:cNvSpPr txBox="1">
            <a:spLocks/>
          </p:cNvSpPr>
          <p:nvPr/>
        </p:nvSpPr>
        <p:spPr>
          <a:xfrm>
            <a:off x="1991544" y="260648"/>
            <a:ext cx="8229600" cy="1143000"/>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t-EE" b="1" dirty="0"/>
              <a:t>Otsustamisprotsessid uurimise lõpetamisel</a:t>
            </a:r>
          </a:p>
        </p:txBody>
      </p:sp>
      <p:sp>
        <p:nvSpPr>
          <p:cNvPr id="56" name="Abgerundetes Rechteck 55"/>
          <p:cNvSpPr/>
          <p:nvPr/>
        </p:nvSpPr>
        <p:spPr>
          <a:xfrm>
            <a:off x="2226179" y="4839482"/>
            <a:ext cx="1886651" cy="6593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200" b="1" dirty="0"/>
              <a:t>Raport (mis sisaldab kriminaalasja kokkuvõtet ja otsuse kavandit)</a:t>
            </a:r>
          </a:p>
        </p:txBody>
      </p:sp>
      <p:sp>
        <p:nvSpPr>
          <p:cNvPr id="61" name="Abgerundetes Rechteck 60"/>
          <p:cNvSpPr/>
          <p:nvPr/>
        </p:nvSpPr>
        <p:spPr>
          <a:xfrm>
            <a:off x="2297935" y="2780929"/>
            <a:ext cx="1853850" cy="6798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200" b="1" dirty="0"/>
              <a:t>EDP raport ja – kui seda vajalikuks peetakse – EP enda hinnang</a:t>
            </a:r>
          </a:p>
        </p:txBody>
      </p:sp>
      <p:sp>
        <p:nvSpPr>
          <p:cNvPr id="69" name="Abgerundetes Rechteck 68"/>
          <p:cNvSpPr/>
          <p:nvPr/>
        </p:nvSpPr>
        <p:spPr>
          <a:xfrm>
            <a:off x="5015881" y="2680070"/>
            <a:ext cx="3039306" cy="6593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200" b="1" dirty="0"/>
              <a:t>Koja otsus (artikkel 10 lõige 3)</a:t>
            </a:r>
          </a:p>
        </p:txBody>
      </p:sp>
      <p:cxnSp>
        <p:nvCxnSpPr>
          <p:cNvPr id="77" name="Gerade Verbindung mit Pfeil 76"/>
          <p:cNvCxnSpPr/>
          <p:nvPr/>
        </p:nvCxnSpPr>
        <p:spPr>
          <a:xfrm flipH="1">
            <a:off x="5960863" y="3376305"/>
            <a:ext cx="819156" cy="5316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01" name="Ellipse 100"/>
          <p:cNvSpPr/>
          <p:nvPr/>
        </p:nvSpPr>
        <p:spPr>
          <a:xfrm>
            <a:off x="4223791" y="3699899"/>
            <a:ext cx="1956232" cy="727282"/>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200" dirty="0">
                <a:solidFill>
                  <a:schemeClr val="accent1">
                    <a:lumMod val="50000"/>
                  </a:schemeClr>
                </a:solidFill>
              </a:rPr>
              <a:t>Mitte EDP ettepaneku alusel (artikkel 35 lõige 2)</a:t>
            </a:r>
          </a:p>
        </p:txBody>
      </p:sp>
      <p:sp>
        <p:nvSpPr>
          <p:cNvPr id="102" name="Ellipse 101"/>
          <p:cNvSpPr/>
          <p:nvPr/>
        </p:nvSpPr>
        <p:spPr>
          <a:xfrm>
            <a:off x="6498051" y="3798726"/>
            <a:ext cx="1864001" cy="727282"/>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defRPr/>
            </a:pPr>
            <a:r>
              <a:rPr lang="et-EE" sz="1200" dirty="0">
                <a:solidFill>
                  <a:schemeClr val="accent1">
                    <a:lumMod val="50000"/>
                  </a:schemeClr>
                </a:solidFill>
              </a:rPr>
              <a:t>EDP ettepaneku alusel (artikkel 35 lõige 1)</a:t>
            </a:r>
            <a:endParaRPr lang="et-EE" sz="1200" dirty="0"/>
          </a:p>
        </p:txBody>
      </p:sp>
      <p:sp>
        <p:nvSpPr>
          <p:cNvPr id="104" name="Rechteck 103"/>
          <p:cNvSpPr/>
          <p:nvPr/>
        </p:nvSpPr>
        <p:spPr>
          <a:xfrm>
            <a:off x="6780018" y="5101786"/>
            <a:ext cx="3441127" cy="1080611"/>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dirty="0"/>
              <a:t>EDP DE: tegeleb asjaga,</a:t>
            </a:r>
          </a:p>
          <a:p>
            <a:pPr algn="ctr"/>
            <a:r>
              <a:rPr lang="et-EE" sz="1400" dirty="0"/>
              <a:t>teavitab riigiasutusi, vastavaid ELi asutusi jne (OLAF), kahtlusaluseid, kuriteo kannatanuid</a:t>
            </a:r>
          </a:p>
        </p:txBody>
      </p:sp>
      <p:sp>
        <p:nvSpPr>
          <p:cNvPr id="106" name="Ellipse 105"/>
          <p:cNvSpPr/>
          <p:nvPr/>
        </p:nvSpPr>
        <p:spPr>
          <a:xfrm>
            <a:off x="8339487" y="3208736"/>
            <a:ext cx="1889559" cy="1274435"/>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t-EE" sz="1200" dirty="0">
                <a:solidFill>
                  <a:schemeClr val="accent1">
                    <a:lumMod val="50000"/>
                  </a:schemeClr>
                </a:solidFill>
              </a:rPr>
              <a:t>Ettepanek süüdistuse esitamiseks ja kambri otsuse puudumine 21 päeva jooksul</a:t>
            </a:r>
          </a:p>
        </p:txBody>
      </p:sp>
      <p:cxnSp>
        <p:nvCxnSpPr>
          <p:cNvPr id="107" name="Gerade Verbindung mit Pfeil 106"/>
          <p:cNvCxnSpPr>
            <a:cxnSpLocks/>
            <a:endCxn id="102" idx="0"/>
          </p:cNvCxnSpPr>
          <p:nvPr/>
        </p:nvCxnSpPr>
        <p:spPr>
          <a:xfrm>
            <a:off x="6780018" y="3376306"/>
            <a:ext cx="650034" cy="42242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08" name="Gerade Verbindung mit Pfeil 107"/>
          <p:cNvCxnSpPr>
            <a:cxnSpLocks/>
            <a:endCxn id="106" idx="1"/>
          </p:cNvCxnSpPr>
          <p:nvPr/>
        </p:nvCxnSpPr>
        <p:spPr>
          <a:xfrm>
            <a:off x="6780018" y="3376305"/>
            <a:ext cx="1836189" cy="1906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09" name="Gerade Verbindung mit Pfeil 108"/>
          <p:cNvCxnSpPr>
            <a:cxnSpLocks/>
            <a:stCxn id="106" idx="4"/>
            <a:endCxn id="104" idx="0"/>
          </p:cNvCxnSpPr>
          <p:nvPr/>
        </p:nvCxnSpPr>
        <p:spPr>
          <a:xfrm flipH="1">
            <a:off x="8500582" y="4483171"/>
            <a:ext cx="783685" cy="618615"/>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14" name="Gerade Verbindung mit Pfeil 113"/>
          <p:cNvCxnSpPr/>
          <p:nvPr/>
        </p:nvCxnSpPr>
        <p:spPr>
          <a:xfrm>
            <a:off x="7536160" y="4563105"/>
            <a:ext cx="767288" cy="53868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17" name="Abgerundetes Rechteck 116"/>
          <p:cNvSpPr/>
          <p:nvPr/>
        </p:nvSpPr>
        <p:spPr>
          <a:xfrm>
            <a:off x="4370048" y="4825276"/>
            <a:ext cx="1565701" cy="6593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200" b="1" dirty="0"/>
              <a:t>Koda vaatab juhtumi </a:t>
            </a:r>
            <a:br>
              <a:rPr dirty="0"/>
            </a:br>
            <a:r>
              <a:rPr lang="et-EE" sz="1200" b="1" dirty="0"/>
              <a:t>toimiku läbi </a:t>
            </a:r>
            <a:br>
              <a:rPr dirty="0"/>
            </a:br>
            <a:r>
              <a:rPr lang="et-EE" sz="1200" b="1" dirty="0"/>
              <a:t>(artikkel 35 lõige 2)</a:t>
            </a:r>
          </a:p>
        </p:txBody>
      </p:sp>
      <p:cxnSp>
        <p:nvCxnSpPr>
          <p:cNvPr id="126" name="Gerade Verbindung mit Pfeil 125"/>
          <p:cNvCxnSpPr>
            <a:cxnSpLocks/>
          </p:cNvCxnSpPr>
          <p:nvPr/>
        </p:nvCxnSpPr>
        <p:spPr>
          <a:xfrm>
            <a:off x="5960863" y="5032823"/>
            <a:ext cx="132898" cy="592739"/>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61" name="Rechteck 160"/>
          <p:cNvSpPr/>
          <p:nvPr/>
        </p:nvSpPr>
        <p:spPr>
          <a:xfrm>
            <a:off x="4917978" y="5664832"/>
            <a:ext cx="1631614" cy="520782"/>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a:t>EDP DE</a:t>
            </a:r>
            <a:endParaRPr lang="et-EE" dirty="0"/>
          </a:p>
        </p:txBody>
      </p:sp>
      <p:cxnSp>
        <p:nvCxnSpPr>
          <p:cNvPr id="169" name="Gerade Verbindung 168"/>
          <p:cNvCxnSpPr/>
          <p:nvPr/>
        </p:nvCxnSpPr>
        <p:spPr>
          <a:xfrm>
            <a:off x="4577506" y="6014553"/>
            <a:ext cx="308245"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2" name="Gerade Verbindung mit Pfeil 181"/>
          <p:cNvCxnSpPr>
            <a:cxnSpLocks/>
          </p:cNvCxnSpPr>
          <p:nvPr/>
        </p:nvCxnSpPr>
        <p:spPr>
          <a:xfrm flipV="1">
            <a:off x="5957693" y="3402560"/>
            <a:ext cx="830496" cy="1630263"/>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200" name="Gerade Verbindung 199"/>
          <p:cNvCxnSpPr>
            <a:cxnSpLocks/>
            <a:stCxn id="117" idx="0"/>
            <a:endCxn id="101" idx="4"/>
          </p:cNvCxnSpPr>
          <p:nvPr/>
        </p:nvCxnSpPr>
        <p:spPr>
          <a:xfrm flipV="1">
            <a:off x="5152899" y="4427181"/>
            <a:ext cx="49008" cy="398095"/>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Rechteck 5">
            <a:extLst>
              <a:ext uri="{FF2B5EF4-FFF2-40B4-BE49-F238E27FC236}">
                <a16:creationId xmlns:a16="http://schemas.microsoft.com/office/drawing/2014/main" id="{81B2E480-C3C4-47FA-913E-D0D9A8741F56}"/>
              </a:ext>
            </a:extLst>
          </p:cNvPr>
          <p:cNvSpPr/>
          <p:nvPr/>
        </p:nvSpPr>
        <p:spPr>
          <a:xfrm>
            <a:off x="10604809" y="2505876"/>
            <a:ext cx="1396545" cy="252694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u="sng" dirty="0"/>
              <a:t>Märkus:</a:t>
            </a:r>
          </a:p>
          <a:p>
            <a:pPr algn="ctr"/>
            <a:r>
              <a:rPr lang="et-EE" dirty="0"/>
              <a:t>DE, FR, IT, EE on valitud näitena – võivad olla ka muud osalevad liikmesriigid</a:t>
            </a:r>
          </a:p>
        </p:txBody>
      </p:sp>
      <p:sp>
        <p:nvSpPr>
          <p:cNvPr id="5" name="Dia számának helye 4">
            <a:extLst>
              <a:ext uri="{FF2B5EF4-FFF2-40B4-BE49-F238E27FC236}">
                <a16:creationId xmlns:a16="http://schemas.microsoft.com/office/drawing/2014/main" id="{BD069947-D290-4691-9699-771691223180}"/>
              </a:ext>
            </a:extLst>
          </p:cNvPr>
          <p:cNvSpPr>
            <a:spLocks noGrp="1"/>
          </p:cNvSpPr>
          <p:nvPr>
            <p:ph type="sldNum" sz="quarter" idx="12"/>
          </p:nvPr>
        </p:nvSpPr>
        <p:spPr/>
        <p:txBody>
          <a:bodyPr/>
          <a:lstStyle/>
          <a:p>
            <a:fld id="{BD6A5DC3-65FA-44A1-B227-31C7D26446A5}" type="slidenum">
              <a:rPr lang="de-DE" smtClean="0"/>
              <a:t>16</a:t>
            </a:fld>
            <a:endParaRPr lang="et-EE"/>
          </a:p>
        </p:txBody>
      </p:sp>
    </p:spTree>
    <p:extLst>
      <p:ext uri="{BB962C8B-B14F-4D97-AF65-F5344CB8AC3E}">
        <p14:creationId xmlns:p14="http://schemas.microsoft.com/office/powerpoint/2010/main" val="2515247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9"/>
            <a:ext cx="9967452" cy="1296382"/>
          </a:xfrm>
        </p:spPr>
        <p:txBody>
          <a:bodyPr>
            <a:normAutofit/>
          </a:bodyPr>
          <a:lstStyle/>
          <a:p>
            <a:r>
              <a:rPr lang="et-EE" dirty="0"/>
              <a:t>Liikmesriigi õiguse alusel tehtavad otsused</a:t>
            </a:r>
          </a:p>
        </p:txBody>
      </p:sp>
      <p:sp>
        <p:nvSpPr>
          <p:cNvPr id="3" name="Inhaltsplatzhalter 2"/>
          <p:cNvSpPr>
            <a:spLocks noGrp="1"/>
          </p:cNvSpPr>
          <p:nvPr>
            <p:ph idx="1"/>
          </p:nvPr>
        </p:nvSpPr>
        <p:spPr>
          <a:xfrm>
            <a:off x="687848" y="1807285"/>
            <a:ext cx="9967452" cy="4364915"/>
          </a:xfrm>
        </p:spPr>
        <p:txBody>
          <a:bodyPr>
            <a:noAutofit/>
          </a:bodyPr>
          <a:lstStyle/>
          <a:p>
            <a:pPr marL="0" indent="0" algn="just">
              <a:buNone/>
            </a:pPr>
            <a:r>
              <a:rPr lang="et-EE" sz="1700" dirty="0">
                <a:solidFill>
                  <a:schemeClr val="tx1"/>
                </a:solidFill>
                <a:latin typeface="+mn-lt"/>
              </a:rPr>
              <a:t>EPPO määruse artikli 5 lõige 3:</a:t>
            </a:r>
            <a:r>
              <a:rPr lang="en-US" sz="1700" dirty="0">
                <a:solidFill>
                  <a:schemeClr val="tx1"/>
                </a:solidFill>
                <a:latin typeface="+mn-lt"/>
              </a:rPr>
              <a:t>	</a:t>
            </a:r>
            <a:r>
              <a:rPr lang="et-EE" sz="1700" dirty="0">
                <a:solidFill>
                  <a:schemeClr val="tx1"/>
                </a:solidFill>
                <a:latin typeface="+mn-lt"/>
              </a:rPr>
              <a:t>„EPPO nimel uurimiste läbiviimist ja süüdistuste esitamist reguleeritakse </a:t>
            </a:r>
            <a:r>
              <a:rPr lang="et-EE" sz="1700" b="1" dirty="0">
                <a:solidFill>
                  <a:schemeClr val="tx1"/>
                </a:solidFill>
                <a:latin typeface="+mn-lt"/>
              </a:rPr>
              <a:t>käesoleva määrusega</a:t>
            </a:r>
            <a:r>
              <a:rPr lang="et-EE" sz="1700" dirty="0">
                <a:solidFill>
                  <a:schemeClr val="tx1"/>
                </a:solidFill>
                <a:latin typeface="+mn-lt"/>
              </a:rPr>
              <a:t>. </a:t>
            </a:r>
            <a:r>
              <a:rPr lang="et-EE" sz="1700" b="1" dirty="0">
                <a:solidFill>
                  <a:schemeClr val="tx1"/>
                </a:solidFill>
                <a:latin typeface="+mn-lt"/>
              </a:rPr>
              <a:t>Siseriiklikku õigust </a:t>
            </a:r>
            <a:r>
              <a:rPr lang="et-EE" sz="1700" dirty="0">
                <a:solidFill>
                  <a:schemeClr val="tx1"/>
                </a:solidFill>
                <a:latin typeface="+mn-lt"/>
              </a:rPr>
              <a:t>kohaldatakse üksnes selliste </a:t>
            </a:r>
            <a:r>
              <a:rPr lang="et-EE" sz="1700" b="1" dirty="0">
                <a:solidFill>
                  <a:schemeClr val="tx1"/>
                </a:solidFill>
                <a:latin typeface="+mn-lt"/>
              </a:rPr>
              <a:t>küsimuste suhtes, mida käesoleva määrusega ei reguleerita</a:t>
            </a:r>
            <a:r>
              <a:rPr lang="et-EE" sz="1700" dirty="0">
                <a:solidFill>
                  <a:schemeClr val="tx1"/>
                </a:solidFill>
                <a:latin typeface="+mn-lt"/>
              </a:rPr>
              <a:t>. Kui käesolevas määruses ei ole sätestatud teisiti, </a:t>
            </a:r>
            <a:r>
              <a:rPr lang="et-EE" sz="1700" b="1" dirty="0">
                <a:solidFill>
                  <a:schemeClr val="tx1"/>
                </a:solidFill>
                <a:latin typeface="+mn-lt"/>
              </a:rPr>
              <a:t>kohaldatakse selle liikmesriigi õigust, kelle Euroopa delegaatprokurör menetleb</a:t>
            </a:r>
            <a:r>
              <a:rPr lang="et-EE" sz="1700" dirty="0">
                <a:solidFill>
                  <a:schemeClr val="tx1"/>
                </a:solidFill>
                <a:latin typeface="+mn-lt"/>
              </a:rPr>
              <a:t> </a:t>
            </a:r>
            <a:r>
              <a:rPr lang="et-EE" sz="1700" b="1" dirty="0">
                <a:solidFill>
                  <a:schemeClr val="tx1"/>
                </a:solidFill>
                <a:latin typeface="+mn-lt"/>
              </a:rPr>
              <a:t>kriminaalasja </a:t>
            </a:r>
            <a:r>
              <a:rPr lang="et-EE" sz="1700" dirty="0">
                <a:solidFill>
                  <a:schemeClr val="tx1"/>
                </a:solidFill>
                <a:latin typeface="+mn-lt"/>
              </a:rPr>
              <a:t>vastavalt artikli 13 lõikele 1. Kui teatavat küsimust reguleeritakse nii siseriikliku õiguse kui ka käesoleva määrusega, on viimane ülimuslik.“</a:t>
            </a:r>
          </a:p>
          <a:p>
            <a:pPr marL="0" indent="0" algn="just">
              <a:buNone/>
            </a:pPr>
            <a:endParaRPr lang="et-EE" sz="1700" dirty="0">
              <a:solidFill>
                <a:schemeClr val="tx1"/>
              </a:solidFill>
              <a:latin typeface="+mn-lt"/>
            </a:endParaRPr>
          </a:p>
          <a:p>
            <a:pPr marL="0" indent="0" algn="just">
              <a:buNone/>
            </a:pPr>
            <a:r>
              <a:rPr lang="et-EE" sz="1700" dirty="0">
                <a:solidFill>
                  <a:schemeClr val="tx1"/>
                </a:solidFill>
                <a:latin typeface="+mn-lt"/>
              </a:rPr>
              <a:t>EPPO määruse artikli 13 lõige 1: „</a:t>
            </a:r>
            <a:r>
              <a:rPr lang="et-EE" sz="1700" b="1" dirty="0">
                <a:solidFill>
                  <a:schemeClr val="tx1"/>
                </a:solidFill>
                <a:latin typeface="+mn-lt"/>
              </a:rPr>
              <a:t>Euroopa delegaatprokurörid </a:t>
            </a:r>
            <a:r>
              <a:rPr lang="et-EE" sz="1700" dirty="0">
                <a:solidFill>
                  <a:schemeClr val="tx1"/>
                </a:solidFill>
                <a:latin typeface="+mn-lt"/>
              </a:rPr>
              <a:t>tegutsevad </a:t>
            </a:r>
            <a:r>
              <a:rPr lang="et-EE" sz="1700" b="1" dirty="0">
                <a:solidFill>
                  <a:schemeClr val="tx1"/>
                </a:solidFill>
                <a:latin typeface="+mn-lt"/>
              </a:rPr>
              <a:t>EPPO nimel oma vastavates liikmesriikides </a:t>
            </a:r>
            <a:r>
              <a:rPr lang="et-EE" sz="1700" dirty="0">
                <a:solidFill>
                  <a:schemeClr val="tx1"/>
                </a:solidFill>
                <a:latin typeface="+mn-lt"/>
              </a:rPr>
              <a:t>ja neil on </a:t>
            </a:r>
            <a:r>
              <a:rPr lang="et-EE" sz="1700" b="1" dirty="0">
                <a:solidFill>
                  <a:schemeClr val="tx1"/>
                </a:solidFill>
                <a:latin typeface="+mn-lt"/>
              </a:rPr>
              <a:t>samasugused volitused nagu siseriiklikel prokuröridel </a:t>
            </a:r>
            <a:r>
              <a:rPr lang="et-EE" sz="1700" dirty="0">
                <a:solidFill>
                  <a:schemeClr val="tx1"/>
                </a:solidFill>
                <a:latin typeface="+mn-lt"/>
              </a:rPr>
              <a:t>seoses uurimiste, </a:t>
            </a:r>
            <a:r>
              <a:rPr lang="et-EE" sz="1700" b="1" dirty="0">
                <a:solidFill>
                  <a:schemeClr val="tx1"/>
                </a:solidFill>
                <a:latin typeface="+mn-lt"/>
              </a:rPr>
              <a:t>süüdistuste esitamise</a:t>
            </a:r>
            <a:r>
              <a:rPr lang="et-EE" sz="1700" dirty="0">
                <a:solidFill>
                  <a:schemeClr val="tx1"/>
                </a:solidFill>
                <a:latin typeface="+mn-lt"/>
              </a:rPr>
              <a:t> ning </a:t>
            </a:r>
            <a:r>
              <a:rPr lang="et-EE" sz="1700" b="1" dirty="0">
                <a:solidFill>
                  <a:schemeClr val="tx1"/>
                </a:solidFill>
                <a:latin typeface="+mn-lt"/>
              </a:rPr>
              <a:t>kriminaalasjade kohtusse saatmisega</a:t>
            </a:r>
            <a:r>
              <a:rPr lang="et-EE" sz="1700" dirty="0">
                <a:solidFill>
                  <a:schemeClr val="tx1"/>
                </a:solidFill>
                <a:latin typeface="+mn-lt"/>
              </a:rPr>
              <a:t>, lisaks ja vastavalt neile antud konkreetsetele volitustele ning staatusele ja käesolevas määruses sätestatud tingimustel. Euroopa delegaatprokurörid vastutavad uurimiste ja </a:t>
            </a:r>
            <a:r>
              <a:rPr lang="et-EE" sz="1700" b="1" dirty="0">
                <a:solidFill>
                  <a:schemeClr val="tx1"/>
                </a:solidFill>
                <a:latin typeface="+mn-lt"/>
              </a:rPr>
              <a:t>süüdistuste</a:t>
            </a:r>
            <a:r>
              <a:rPr lang="et-EE" sz="1700" dirty="0">
                <a:solidFill>
                  <a:schemeClr val="tx1"/>
                </a:solidFill>
                <a:latin typeface="+mn-lt"/>
              </a:rPr>
              <a:t> </a:t>
            </a:r>
            <a:r>
              <a:rPr lang="et-EE" sz="1700" b="1" dirty="0">
                <a:solidFill>
                  <a:schemeClr val="tx1"/>
                </a:solidFill>
                <a:latin typeface="+mn-lt"/>
              </a:rPr>
              <a:t>esitamise eest, mis nad on algatanud</a:t>
            </a:r>
            <a:r>
              <a:rPr lang="et-EE" sz="1700" dirty="0">
                <a:solidFill>
                  <a:schemeClr val="tx1"/>
                </a:solidFill>
                <a:latin typeface="+mn-lt"/>
              </a:rPr>
              <a:t>, mis on </a:t>
            </a:r>
            <a:r>
              <a:rPr lang="et-EE" sz="1700" b="1" dirty="0">
                <a:solidFill>
                  <a:schemeClr val="tx1"/>
                </a:solidFill>
                <a:latin typeface="+mn-lt"/>
              </a:rPr>
              <a:t>neile määratud </a:t>
            </a:r>
            <a:r>
              <a:rPr lang="et-EE" sz="1700" dirty="0">
                <a:solidFill>
                  <a:schemeClr val="tx1"/>
                </a:solidFill>
                <a:latin typeface="+mn-lt"/>
              </a:rPr>
              <a:t>või nad on üle võtnud </a:t>
            </a:r>
            <a:r>
              <a:rPr lang="et-EE" sz="1700" b="1" dirty="0">
                <a:solidFill>
                  <a:schemeClr val="tx1"/>
                </a:solidFill>
                <a:latin typeface="+mn-lt"/>
              </a:rPr>
              <a:t>evokatsiooniõigus</a:t>
            </a:r>
            <a:r>
              <a:rPr lang="et-EE" sz="1700" dirty="0">
                <a:solidFill>
                  <a:schemeClr val="tx1"/>
                </a:solidFill>
                <a:latin typeface="+mn-lt"/>
              </a:rPr>
              <a:t>t kasutades.</a:t>
            </a:r>
          </a:p>
          <a:p>
            <a:pPr marL="0" indent="0" algn="just">
              <a:buNone/>
            </a:pPr>
            <a:br>
              <a:rPr sz="1700" dirty="0">
                <a:solidFill>
                  <a:schemeClr val="tx1"/>
                </a:solidFill>
                <a:latin typeface="+mn-lt"/>
              </a:rPr>
            </a:br>
            <a:r>
              <a:rPr lang="et-EE" sz="1700" dirty="0">
                <a:solidFill>
                  <a:schemeClr val="tx1"/>
                </a:solidFill>
                <a:latin typeface="+mn-lt"/>
              </a:rPr>
              <a:t>Euroopa delegaatprokurörid vastutavad ka </a:t>
            </a:r>
            <a:r>
              <a:rPr lang="et-EE" sz="1700" b="1" dirty="0">
                <a:solidFill>
                  <a:schemeClr val="tx1"/>
                </a:solidFill>
                <a:latin typeface="+mn-lt"/>
              </a:rPr>
              <a:t>kriminaalasja kohtusse saatmise ees</a:t>
            </a:r>
            <a:r>
              <a:rPr lang="et-EE" sz="1700" dirty="0">
                <a:solidFill>
                  <a:schemeClr val="tx1"/>
                </a:solidFill>
                <a:latin typeface="+mn-lt"/>
              </a:rPr>
              <a:t>t ja eelkõige on neil õigus </a:t>
            </a:r>
            <a:r>
              <a:rPr lang="et-EE" sz="1700" b="1" dirty="0">
                <a:solidFill>
                  <a:schemeClr val="tx1"/>
                </a:solidFill>
                <a:latin typeface="+mn-lt"/>
              </a:rPr>
              <a:t>anda kohtus ütlusi</a:t>
            </a:r>
            <a:r>
              <a:rPr lang="et-EE" sz="1700" dirty="0">
                <a:solidFill>
                  <a:schemeClr val="tx1"/>
                </a:solidFill>
                <a:latin typeface="+mn-lt"/>
              </a:rPr>
              <a:t>, osaleda </a:t>
            </a:r>
            <a:r>
              <a:rPr lang="et-EE" sz="1700" b="1" dirty="0">
                <a:solidFill>
                  <a:schemeClr val="tx1"/>
                </a:solidFill>
                <a:latin typeface="+mn-lt"/>
              </a:rPr>
              <a:t>tõendite kogumises </a:t>
            </a:r>
            <a:r>
              <a:rPr lang="et-EE" sz="1700" dirty="0">
                <a:solidFill>
                  <a:schemeClr val="tx1"/>
                </a:solidFill>
                <a:latin typeface="+mn-lt"/>
              </a:rPr>
              <a:t>ja rakendada </a:t>
            </a:r>
            <a:r>
              <a:rPr lang="et-EE" sz="1700" b="1" dirty="0">
                <a:solidFill>
                  <a:schemeClr val="tx1"/>
                </a:solidFill>
                <a:latin typeface="+mn-lt"/>
              </a:rPr>
              <a:t>kooskõlas siseriikliku õigusega kättesaadavaid õiguskaitsevahendeid.“</a:t>
            </a:r>
          </a:p>
        </p:txBody>
      </p:sp>
      <p:sp>
        <p:nvSpPr>
          <p:cNvPr id="5" name="Dia számának helye 4">
            <a:extLst>
              <a:ext uri="{FF2B5EF4-FFF2-40B4-BE49-F238E27FC236}">
                <a16:creationId xmlns:a16="http://schemas.microsoft.com/office/drawing/2014/main" id="{373CE6F3-6355-4821-9224-0F45A220D4D0}"/>
              </a:ext>
            </a:extLst>
          </p:cNvPr>
          <p:cNvSpPr>
            <a:spLocks noGrp="1"/>
          </p:cNvSpPr>
          <p:nvPr>
            <p:ph type="sldNum" sz="quarter" idx="12"/>
          </p:nvPr>
        </p:nvSpPr>
        <p:spPr/>
        <p:txBody>
          <a:bodyPr/>
          <a:lstStyle/>
          <a:p>
            <a:fld id="{6113E31D-E2AB-40D1-8B51-AFA5AFEF393A}" type="slidenum">
              <a:rPr lang="en-US" smtClean="0"/>
              <a:t>17</a:t>
            </a:fld>
            <a:endParaRPr lang="et-EE" dirty="0"/>
          </a:p>
        </p:txBody>
      </p:sp>
    </p:spTree>
    <p:extLst>
      <p:ext uri="{BB962C8B-B14F-4D97-AF65-F5344CB8AC3E}">
        <p14:creationId xmlns:p14="http://schemas.microsoft.com/office/powerpoint/2010/main" val="2309669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644536"/>
            <a:ext cx="9967452" cy="790833"/>
          </a:xfrm>
        </p:spPr>
        <p:txBody>
          <a:bodyPr>
            <a:normAutofit/>
          </a:bodyPr>
          <a:lstStyle/>
          <a:p>
            <a:r>
              <a:rPr lang="et-EE"/>
              <a:t>Kohtumenetlused / kohtumenetluse etapp</a:t>
            </a:r>
          </a:p>
        </p:txBody>
      </p:sp>
      <p:sp>
        <p:nvSpPr>
          <p:cNvPr id="3" name="Inhaltsplatzhalter 2"/>
          <p:cNvSpPr>
            <a:spLocks noGrp="1"/>
          </p:cNvSpPr>
          <p:nvPr>
            <p:ph idx="1"/>
          </p:nvPr>
        </p:nvSpPr>
        <p:spPr/>
        <p:txBody>
          <a:bodyPr>
            <a:normAutofit fontScale="92500" lnSpcReduction="10000"/>
          </a:bodyPr>
          <a:lstStyle/>
          <a:p>
            <a:pPr marL="0" indent="0">
              <a:buNone/>
            </a:pPr>
            <a:r>
              <a:rPr lang="et-EE" sz="1800" b="1" dirty="0">
                <a:solidFill>
                  <a:schemeClr val="tx1"/>
                </a:solidFill>
                <a:latin typeface="+mn-lt"/>
              </a:rPr>
              <a:t>ELTL artikkel 86</a:t>
            </a:r>
            <a:r>
              <a:rPr lang="et-EE" sz="1800" dirty="0">
                <a:solidFill>
                  <a:schemeClr val="tx1"/>
                </a:solidFill>
                <a:latin typeface="+mn-lt"/>
              </a:rPr>
              <a:t>: „2) [</a:t>
            </a:r>
            <a:r>
              <a:rPr lang="et-EE" sz="1800" b="1" dirty="0">
                <a:solidFill>
                  <a:schemeClr val="tx1"/>
                </a:solidFill>
                <a:latin typeface="+mn-lt"/>
              </a:rPr>
              <a:t>EPPO</a:t>
            </a:r>
            <a:r>
              <a:rPr lang="et-EE" sz="1800" dirty="0">
                <a:solidFill>
                  <a:schemeClr val="tx1"/>
                </a:solidFill>
                <a:latin typeface="+mn-lt"/>
              </a:rPr>
              <a:t>] täidab </a:t>
            </a:r>
            <a:r>
              <a:rPr lang="et-EE" sz="1800" b="1" dirty="0">
                <a:solidFill>
                  <a:schemeClr val="tx1"/>
                </a:solidFill>
                <a:latin typeface="+mn-lt"/>
              </a:rPr>
              <a:t>liikmesriikide pädevates kohtutes prokuröri ülesandeid </a:t>
            </a:r>
            <a:r>
              <a:rPr lang="et-EE" sz="1800" dirty="0">
                <a:solidFill>
                  <a:schemeClr val="tx1"/>
                </a:solidFill>
                <a:latin typeface="+mn-lt"/>
              </a:rPr>
              <a:t>…</a:t>
            </a:r>
          </a:p>
          <a:p>
            <a:pPr marL="0" indent="0">
              <a:buNone/>
            </a:pPr>
            <a:r>
              <a:rPr lang="et-EE" sz="1800" dirty="0">
                <a:solidFill>
                  <a:schemeClr val="tx1"/>
                </a:solidFill>
                <a:latin typeface="+mn-lt"/>
              </a:rPr>
              <a:t>(3) 1. lõikes nimetatud määrustega kinnitatakse EPPO põhikiri, tema ülesannete täitmise tingimused, menetlusreeglid tema tegevuse ja tõendite lubatavuse kohta, samuti tema ülesannete täitmisel tehtud menetlustoimingute kohtuliku kontrolli suhtes kohaldatavad eeskirjad.</a:t>
            </a:r>
          </a:p>
          <a:p>
            <a:pPr marL="0" indent="0" algn="just">
              <a:buNone/>
            </a:pPr>
            <a:r>
              <a:rPr lang="et-EE" sz="1800" dirty="0">
                <a:solidFill>
                  <a:schemeClr val="tx1"/>
                </a:solidFill>
                <a:latin typeface="+mn-lt"/>
              </a:rPr>
              <a:t>EPPO määruse artikli 5 lõige 3: „ ... </a:t>
            </a:r>
            <a:r>
              <a:rPr lang="et-EE" sz="1800" b="1" dirty="0">
                <a:solidFill>
                  <a:schemeClr val="tx1"/>
                </a:solidFill>
                <a:latin typeface="+mn-lt"/>
              </a:rPr>
              <a:t>Siseriiklikku õigust </a:t>
            </a:r>
            <a:r>
              <a:rPr lang="et-EE" sz="1800" dirty="0">
                <a:solidFill>
                  <a:schemeClr val="tx1"/>
                </a:solidFill>
                <a:latin typeface="+mn-lt"/>
              </a:rPr>
              <a:t>kohaldatakse </a:t>
            </a:r>
            <a:r>
              <a:rPr lang="et-EE" sz="1800" b="1" dirty="0">
                <a:solidFill>
                  <a:schemeClr val="tx1"/>
                </a:solidFill>
                <a:latin typeface="+mn-lt"/>
              </a:rPr>
              <a:t>üksnes selliste küsimuste suhtes, mida käesoleva määrusega ei reguleerita</a:t>
            </a:r>
            <a:r>
              <a:rPr lang="et-EE" sz="1800" dirty="0">
                <a:solidFill>
                  <a:schemeClr val="tx1"/>
                </a:solidFill>
                <a:latin typeface="+mn-lt"/>
              </a:rPr>
              <a:t>. Kui käesolevas määruses ei ole sätestatud teisiti, kohaldatakse </a:t>
            </a:r>
            <a:r>
              <a:rPr lang="et-EE" sz="1800" b="1" dirty="0">
                <a:solidFill>
                  <a:schemeClr val="tx1"/>
                </a:solidFill>
                <a:latin typeface="+mn-lt"/>
              </a:rPr>
              <a:t>selle liikmesriigi õigust, kelle kriminaalasja Euroopa delegaatprokurör menetleb </a:t>
            </a:r>
            <a:r>
              <a:rPr lang="et-EE" sz="1800" dirty="0">
                <a:solidFill>
                  <a:schemeClr val="tx1"/>
                </a:solidFill>
                <a:latin typeface="+mn-lt"/>
              </a:rPr>
              <a:t>vastavalt artikli 13 lõikele 1. Kui teatavat küsimust reguleeritakse nii siseriikliku õiguse kui ka käesoleva määrusega, on viimane ülimuslik.“</a:t>
            </a:r>
          </a:p>
          <a:p>
            <a:pPr marL="0" indent="0" algn="just">
              <a:buNone/>
            </a:pPr>
            <a:r>
              <a:rPr lang="et-EE" sz="1800" dirty="0">
                <a:solidFill>
                  <a:schemeClr val="tx1"/>
                </a:solidFill>
                <a:latin typeface="+mn-lt"/>
              </a:rPr>
              <a:t>EPPO määruse artikli 13 lõige 1: „ ... Euroopa delegaatprokurörid vastutavad ka </a:t>
            </a:r>
            <a:r>
              <a:rPr lang="et-EE" sz="1800" b="1" dirty="0">
                <a:solidFill>
                  <a:schemeClr val="tx1"/>
                </a:solidFill>
                <a:latin typeface="+mn-lt"/>
              </a:rPr>
              <a:t>kriminaalasja kohtusse saatmise eest ja eelkõige </a:t>
            </a:r>
            <a:r>
              <a:rPr lang="et-EE" sz="1800" dirty="0">
                <a:solidFill>
                  <a:schemeClr val="tx1"/>
                </a:solidFill>
                <a:latin typeface="+mn-lt"/>
              </a:rPr>
              <a:t>on neil õigus </a:t>
            </a:r>
            <a:r>
              <a:rPr lang="et-EE" sz="1800" b="1" dirty="0">
                <a:solidFill>
                  <a:schemeClr val="tx1"/>
                </a:solidFill>
                <a:latin typeface="+mn-lt"/>
              </a:rPr>
              <a:t>anda kohtus ütlusi</a:t>
            </a:r>
            <a:r>
              <a:rPr lang="et-EE" sz="1800" dirty="0">
                <a:solidFill>
                  <a:schemeClr val="tx1"/>
                </a:solidFill>
                <a:latin typeface="+mn-lt"/>
              </a:rPr>
              <a:t>, osaleda </a:t>
            </a:r>
            <a:r>
              <a:rPr lang="et-EE" sz="1800" b="1" dirty="0">
                <a:solidFill>
                  <a:schemeClr val="tx1"/>
                </a:solidFill>
                <a:latin typeface="+mn-lt"/>
              </a:rPr>
              <a:t>tõendite kogumises </a:t>
            </a:r>
            <a:r>
              <a:rPr lang="et-EE" sz="1800" dirty="0">
                <a:solidFill>
                  <a:schemeClr val="tx1"/>
                </a:solidFill>
                <a:latin typeface="+mn-lt"/>
              </a:rPr>
              <a:t>ning rakendada </a:t>
            </a:r>
            <a:r>
              <a:rPr lang="et-EE" sz="1800" b="1" dirty="0">
                <a:solidFill>
                  <a:schemeClr val="tx1"/>
                </a:solidFill>
                <a:latin typeface="+mn-lt"/>
              </a:rPr>
              <a:t>kooskõlas siseriikliku õigusega kättesaadavaid õiguskaitsevahendeid.</a:t>
            </a:r>
          </a:p>
          <a:p>
            <a:pPr lvl="0" algn="just">
              <a:buFont typeface="Wingdings" panose="05000000000000000000" pitchFamily="2" charset="2"/>
              <a:buChar char="Ø"/>
            </a:pPr>
            <a:r>
              <a:rPr lang="et-EE" sz="1800" dirty="0">
                <a:solidFill>
                  <a:schemeClr val="tx1"/>
                </a:solidFill>
                <a:latin typeface="+mn-lt"/>
              </a:rPr>
              <a:t>Kohtumenetlused / kohtumenetluse etapp liikmesriigi õiguse alusel</a:t>
            </a:r>
          </a:p>
          <a:p>
            <a:pPr lvl="0" algn="just">
              <a:buFont typeface="Wingdings" panose="05000000000000000000" pitchFamily="2" charset="2"/>
              <a:buChar char="Ø"/>
            </a:pPr>
            <a:r>
              <a:rPr lang="et-EE" sz="1800" dirty="0">
                <a:solidFill>
                  <a:schemeClr val="tx1"/>
                </a:solidFill>
                <a:latin typeface="+mn-lt"/>
              </a:rPr>
              <a:t>vt ka EPPO määrust: artikkel 36 lõige 5 (liikmesriigi kohtu pädevus), artikkel 37 lõige 2 (tõendite hindamine), </a:t>
            </a:r>
            <a:br>
              <a:rPr sz="1800" dirty="0">
                <a:solidFill>
                  <a:schemeClr val="tx1"/>
                </a:solidFill>
                <a:latin typeface="+mn-lt"/>
              </a:rPr>
            </a:br>
            <a:r>
              <a:rPr lang="et-EE" sz="1800" dirty="0">
                <a:solidFill>
                  <a:schemeClr val="tx1"/>
                </a:solidFill>
                <a:latin typeface="+mn-lt"/>
              </a:rPr>
              <a:t>artikkel 40 lõige 1 (menetlus kooskõlas siseriiklikus õiguses sätestatud tingimustega), </a:t>
            </a:r>
            <a:br>
              <a:rPr sz="1800" dirty="0">
                <a:solidFill>
                  <a:schemeClr val="tx1"/>
                </a:solidFill>
                <a:latin typeface="+mn-lt"/>
              </a:rPr>
            </a:br>
            <a:r>
              <a:rPr lang="et-EE" sz="1800" dirty="0">
                <a:solidFill>
                  <a:schemeClr val="tx1"/>
                </a:solidFill>
                <a:latin typeface="+mn-lt"/>
              </a:rPr>
              <a:t>artikkel 42 lõige 1 (kohtulik kontroll siseriiklikus kohtus), artikkel 45 lõige 2 (kriminaalasja toimik)</a:t>
            </a:r>
          </a:p>
          <a:p>
            <a:endParaRPr lang="et-EE" dirty="0"/>
          </a:p>
        </p:txBody>
      </p:sp>
      <p:sp>
        <p:nvSpPr>
          <p:cNvPr id="5" name="Dia számának helye 4">
            <a:extLst>
              <a:ext uri="{FF2B5EF4-FFF2-40B4-BE49-F238E27FC236}">
                <a16:creationId xmlns:a16="http://schemas.microsoft.com/office/drawing/2014/main" id="{798F2C39-D592-45D3-B7C7-A2EB1CFC368D}"/>
              </a:ext>
            </a:extLst>
          </p:cNvPr>
          <p:cNvSpPr>
            <a:spLocks noGrp="1"/>
          </p:cNvSpPr>
          <p:nvPr>
            <p:ph type="sldNum" sz="quarter" idx="12"/>
          </p:nvPr>
        </p:nvSpPr>
        <p:spPr/>
        <p:txBody>
          <a:bodyPr/>
          <a:lstStyle/>
          <a:p>
            <a:fld id="{6113E31D-E2AB-40D1-8B51-AFA5AFEF393A}" type="slidenum">
              <a:rPr lang="en-US" smtClean="0"/>
              <a:t>18</a:t>
            </a:fld>
            <a:endParaRPr lang="et-EE" dirty="0"/>
          </a:p>
        </p:txBody>
      </p:sp>
    </p:spTree>
    <p:extLst>
      <p:ext uri="{BB962C8B-B14F-4D97-AF65-F5344CB8AC3E}">
        <p14:creationId xmlns:p14="http://schemas.microsoft.com/office/powerpoint/2010/main" val="787716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et-EE" dirty="0">
                <a:solidFill>
                  <a:schemeClr val="tx1">
                    <a:lumMod val="50000"/>
                    <a:lumOff val="50000"/>
                  </a:schemeClr>
                </a:solidFill>
              </a:rPr>
              <a:t>Tänan </a:t>
            </a:r>
            <a:br>
              <a:rPr dirty="0"/>
            </a:br>
            <a:r>
              <a:rPr lang="et-EE" dirty="0">
                <a:solidFill>
                  <a:schemeClr val="tx1">
                    <a:lumMod val="50000"/>
                    <a:lumOff val="50000"/>
                  </a:schemeClr>
                </a:solidFill>
              </a:rPr>
              <a:t>tähelepanu eest!</a:t>
            </a:r>
          </a:p>
        </p:txBody>
      </p:sp>
      <p:sp>
        <p:nvSpPr>
          <p:cNvPr id="3" name="Textplatzhalter 2"/>
          <p:cNvSpPr>
            <a:spLocks noGrp="1"/>
          </p:cNvSpPr>
          <p:nvPr>
            <p:ph type="body" idx="1"/>
          </p:nvPr>
        </p:nvSpPr>
        <p:spPr/>
        <p:txBody>
          <a:bodyPr>
            <a:normAutofit lnSpcReduction="10000"/>
          </a:bodyPr>
          <a:lstStyle/>
          <a:p>
            <a:endParaRPr lang="et-EE" dirty="0"/>
          </a:p>
          <a:p>
            <a:r>
              <a:rPr lang="et-EE" dirty="0">
                <a:solidFill>
                  <a:srgbClr val="133C8B"/>
                </a:solidFill>
              </a:rPr>
              <a:t>www.european.law</a:t>
            </a:r>
          </a:p>
        </p:txBody>
      </p:sp>
    </p:spTree>
    <p:extLst>
      <p:ext uri="{BB962C8B-B14F-4D97-AF65-F5344CB8AC3E}">
        <p14:creationId xmlns:p14="http://schemas.microsoft.com/office/powerpoint/2010/main" val="3195350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483781"/>
            <a:ext cx="9967452" cy="998168"/>
          </a:xfrm>
        </p:spPr>
        <p:txBody>
          <a:bodyPr>
            <a:normAutofit/>
          </a:bodyPr>
          <a:lstStyle/>
          <a:p>
            <a:r>
              <a:rPr lang="et-EE"/>
              <a:t>Uurimise lõpetamise viisid</a:t>
            </a:r>
            <a:endParaRPr lang="et-EE" dirty="0"/>
          </a:p>
        </p:txBody>
      </p:sp>
      <p:sp>
        <p:nvSpPr>
          <p:cNvPr id="3" name="Inhaltsplatzhalter 2"/>
          <p:cNvSpPr>
            <a:spLocks noGrp="1"/>
          </p:cNvSpPr>
          <p:nvPr>
            <p:ph idx="1"/>
          </p:nvPr>
        </p:nvSpPr>
        <p:spPr/>
        <p:txBody>
          <a:bodyPr>
            <a:normAutofit fontScale="92500" lnSpcReduction="20000"/>
          </a:bodyPr>
          <a:lstStyle/>
          <a:p>
            <a:pPr marL="0" indent="0">
              <a:buNone/>
            </a:pPr>
            <a:r>
              <a:rPr lang="et-EE" sz="1800" b="1" dirty="0">
                <a:solidFill>
                  <a:schemeClr val="tx1"/>
                </a:solidFill>
                <a:latin typeface="+mn-lt"/>
              </a:rPr>
              <a:t>Määrus 2017/1939 (EPPO määrus)</a:t>
            </a:r>
          </a:p>
          <a:p>
            <a:pPr marL="0" indent="0">
              <a:buNone/>
            </a:pPr>
            <a:r>
              <a:rPr lang="et-EE" sz="1800" dirty="0">
                <a:solidFill>
                  <a:schemeClr val="tx1"/>
                </a:solidFill>
                <a:latin typeface="+mn-lt"/>
              </a:rPr>
              <a:t>EPPO määruse artikli 10 lõige 3:</a:t>
            </a:r>
          </a:p>
          <a:p>
            <a:r>
              <a:rPr lang="et-EE" sz="1800" dirty="0">
                <a:solidFill>
                  <a:schemeClr val="tx1"/>
                </a:solidFill>
                <a:latin typeface="+mn-lt"/>
              </a:rPr>
              <a:t>(a) </a:t>
            </a:r>
            <a:r>
              <a:rPr lang="et-EE" sz="1800" b="1" dirty="0">
                <a:solidFill>
                  <a:schemeClr val="tx1"/>
                </a:solidFill>
                <a:latin typeface="+mn-lt"/>
              </a:rPr>
              <a:t>saata</a:t>
            </a:r>
            <a:r>
              <a:rPr lang="et-EE" sz="1800" dirty="0">
                <a:solidFill>
                  <a:schemeClr val="tx1"/>
                </a:solidFill>
                <a:latin typeface="+mn-lt"/>
              </a:rPr>
              <a:t> kriminaalasi </a:t>
            </a:r>
            <a:r>
              <a:rPr lang="et-EE" sz="1800" b="1" dirty="0">
                <a:solidFill>
                  <a:schemeClr val="tx1"/>
                </a:solidFill>
                <a:latin typeface="+mn-lt"/>
              </a:rPr>
              <a:t>kohtusse</a:t>
            </a:r>
            <a:r>
              <a:rPr lang="et-EE" sz="1800" dirty="0">
                <a:solidFill>
                  <a:schemeClr val="tx1"/>
                </a:solidFill>
                <a:latin typeface="+mn-lt"/>
              </a:rPr>
              <a:t> kooskõlas artikli 36 lõigetega 1, 3 ja 4; </a:t>
            </a:r>
          </a:p>
          <a:p>
            <a:r>
              <a:rPr lang="et-EE" sz="1800" dirty="0">
                <a:solidFill>
                  <a:schemeClr val="tx1"/>
                </a:solidFill>
                <a:latin typeface="+mn-lt"/>
              </a:rPr>
              <a:t>(b) </a:t>
            </a:r>
            <a:r>
              <a:rPr lang="et-EE" sz="1800" b="1" dirty="0">
                <a:solidFill>
                  <a:schemeClr val="tx1"/>
                </a:solidFill>
                <a:latin typeface="+mn-lt"/>
              </a:rPr>
              <a:t>lõpetada</a:t>
            </a:r>
            <a:r>
              <a:rPr lang="et-EE" sz="1800" dirty="0">
                <a:solidFill>
                  <a:schemeClr val="tx1"/>
                </a:solidFill>
                <a:latin typeface="+mn-lt"/>
              </a:rPr>
              <a:t> kriminaalasi kooskõlas artikli 39 lõike 1 punktidega a–g;</a:t>
            </a:r>
          </a:p>
          <a:p>
            <a:r>
              <a:rPr lang="et-EE" sz="1800" dirty="0">
                <a:solidFill>
                  <a:schemeClr val="tx1"/>
                </a:solidFill>
                <a:latin typeface="+mn-lt"/>
              </a:rPr>
              <a:t>(c) kohaldada </a:t>
            </a:r>
            <a:r>
              <a:rPr lang="et-EE" sz="1800" b="1" dirty="0">
                <a:solidFill>
                  <a:schemeClr val="tx1"/>
                </a:solidFill>
                <a:latin typeface="+mn-lt"/>
              </a:rPr>
              <a:t>lihtmenetlust</a:t>
            </a:r>
            <a:r>
              <a:rPr lang="et-EE" sz="1800" dirty="0">
                <a:solidFill>
                  <a:schemeClr val="tx1"/>
                </a:solidFill>
                <a:latin typeface="+mn-lt"/>
              </a:rPr>
              <a:t> ja anda Euroopa delegaatprokurörile juhis </a:t>
            </a:r>
            <a:r>
              <a:rPr lang="et-EE" sz="1800" b="1" dirty="0">
                <a:solidFill>
                  <a:schemeClr val="tx1"/>
                </a:solidFill>
                <a:latin typeface="+mn-lt"/>
              </a:rPr>
              <a:t>kriminaalasja lõplikuks lahendamiseks </a:t>
            </a:r>
            <a:r>
              <a:rPr lang="et-EE" sz="1800" dirty="0">
                <a:solidFill>
                  <a:schemeClr val="tx1"/>
                </a:solidFill>
                <a:latin typeface="+mn-lt"/>
              </a:rPr>
              <a:t>kooskõlas artikliga 40;</a:t>
            </a:r>
          </a:p>
          <a:p>
            <a:r>
              <a:rPr lang="et-EE" sz="1800" dirty="0">
                <a:solidFill>
                  <a:schemeClr val="tx1"/>
                </a:solidFill>
                <a:latin typeface="+mn-lt"/>
              </a:rPr>
              <a:t>(d) saata </a:t>
            </a:r>
            <a:r>
              <a:rPr lang="et-EE" sz="1800" b="1" dirty="0">
                <a:solidFill>
                  <a:schemeClr val="tx1"/>
                </a:solidFill>
                <a:latin typeface="+mn-lt"/>
              </a:rPr>
              <a:t>kriminaalasi riigiasutustele</a:t>
            </a:r>
            <a:r>
              <a:rPr lang="et-EE" sz="1800" dirty="0">
                <a:solidFill>
                  <a:schemeClr val="tx1"/>
                </a:solidFill>
                <a:latin typeface="+mn-lt"/>
              </a:rPr>
              <a:t> kooskõlas artikli 34 lõigetega 1, 2, 3 või 6;</a:t>
            </a:r>
          </a:p>
          <a:p>
            <a:pPr marL="0" indent="0">
              <a:buNone/>
            </a:pPr>
            <a:r>
              <a:rPr lang="et-EE" sz="1800" dirty="0">
                <a:solidFill>
                  <a:schemeClr val="tx1"/>
                </a:solidFill>
                <a:latin typeface="+mn-lt"/>
              </a:rPr>
              <a:t>Artikkel 35 lõige 1: „Kui </a:t>
            </a:r>
            <a:r>
              <a:rPr lang="et-EE" sz="1800" b="1" dirty="0">
                <a:solidFill>
                  <a:schemeClr val="tx1"/>
                </a:solidFill>
                <a:latin typeface="+mn-lt"/>
              </a:rPr>
              <a:t>asja menetlev Euroopa delegaatprokurör leiab, et uurimine tuleb lõpetada</a:t>
            </a:r>
            <a:r>
              <a:rPr lang="et-EE" sz="1800" dirty="0">
                <a:solidFill>
                  <a:schemeClr val="tx1"/>
                </a:solidFill>
                <a:latin typeface="+mn-lt"/>
              </a:rPr>
              <a:t>, esitab ta järelevalvet teostavale Euroopa prokurörile aruande, mis sisaldab kri</a:t>
            </a:r>
            <a:r>
              <a:rPr lang="et-EE" sz="1800" b="1" dirty="0">
                <a:solidFill>
                  <a:schemeClr val="tx1"/>
                </a:solidFill>
                <a:latin typeface="+mn-lt"/>
              </a:rPr>
              <a:t>minaalasja kokkuvõtet </a:t>
            </a:r>
            <a:r>
              <a:rPr lang="et-EE" sz="1800" dirty="0">
                <a:solidFill>
                  <a:schemeClr val="tx1"/>
                </a:solidFill>
                <a:latin typeface="+mn-lt"/>
              </a:rPr>
              <a:t>ja </a:t>
            </a:r>
            <a:r>
              <a:rPr lang="et-EE" sz="1800" b="1" dirty="0">
                <a:solidFill>
                  <a:schemeClr val="tx1"/>
                </a:solidFill>
                <a:latin typeface="+mn-lt"/>
              </a:rPr>
              <a:t>otsuse kavandit </a:t>
            </a:r>
            <a:r>
              <a:rPr lang="et-EE" sz="1800" dirty="0">
                <a:solidFill>
                  <a:schemeClr val="tx1"/>
                </a:solidFill>
                <a:latin typeface="+mn-lt"/>
              </a:rPr>
              <a:t>selle kohta, </a:t>
            </a:r>
            <a:r>
              <a:rPr lang="et-EE" sz="1800" b="1" dirty="0">
                <a:solidFill>
                  <a:schemeClr val="tx1"/>
                </a:solidFill>
                <a:latin typeface="+mn-lt"/>
              </a:rPr>
              <a:t>kas esitada süüdistus siseriiklikus kohtus </a:t>
            </a:r>
            <a:r>
              <a:rPr lang="et-EE" sz="1800" dirty="0">
                <a:solidFill>
                  <a:schemeClr val="tx1"/>
                </a:solidFill>
                <a:latin typeface="+mn-lt"/>
              </a:rPr>
              <a:t>või kaaluda kriminaalasja </a:t>
            </a:r>
            <a:r>
              <a:rPr lang="et-EE" sz="1800" b="1" dirty="0">
                <a:solidFill>
                  <a:schemeClr val="tx1"/>
                </a:solidFill>
                <a:latin typeface="+mn-lt"/>
              </a:rPr>
              <a:t>edastamist</a:t>
            </a:r>
            <a:r>
              <a:rPr lang="et-EE" sz="1800" dirty="0">
                <a:solidFill>
                  <a:schemeClr val="tx1"/>
                </a:solidFill>
                <a:latin typeface="+mn-lt"/>
              </a:rPr>
              <a:t>, menetluse </a:t>
            </a:r>
            <a:r>
              <a:rPr lang="et-EE" sz="1800" b="1" dirty="0">
                <a:solidFill>
                  <a:schemeClr val="tx1"/>
                </a:solidFill>
                <a:latin typeface="+mn-lt"/>
              </a:rPr>
              <a:t>lõpetamist</a:t>
            </a:r>
            <a:r>
              <a:rPr lang="et-EE" sz="1800" dirty="0">
                <a:solidFill>
                  <a:schemeClr val="tx1"/>
                </a:solidFill>
                <a:latin typeface="+mn-lt"/>
              </a:rPr>
              <a:t> või </a:t>
            </a:r>
            <a:r>
              <a:rPr lang="et-EE" sz="1800" b="1" dirty="0">
                <a:solidFill>
                  <a:schemeClr val="tx1"/>
                </a:solidFill>
                <a:latin typeface="+mn-lt"/>
              </a:rPr>
              <a:t>lihtmenetlust </a:t>
            </a:r>
            <a:r>
              <a:rPr lang="et-EE" sz="1800" dirty="0">
                <a:solidFill>
                  <a:schemeClr val="tx1"/>
                </a:solidFill>
                <a:latin typeface="+mn-lt"/>
              </a:rPr>
              <a:t>kooskõlas</a:t>
            </a:r>
            <a:r>
              <a:rPr lang="et-EE" sz="1800" b="1" dirty="0">
                <a:solidFill>
                  <a:schemeClr val="tx1"/>
                </a:solidFill>
                <a:latin typeface="+mn-lt"/>
              </a:rPr>
              <a:t> </a:t>
            </a:r>
            <a:r>
              <a:rPr lang="et-EE" sz="1800" dirty="0">
                <a:solidFill>
                  <a:schemeClr val="tx1"/>
                </a:solidFill>
                <a:latin typeface="+mn-lt"/>
              </a:rPr>
              <a:t>artiklitega 34, 39 või 40. …“.</a:t>
            </a:r>
          </a:p>
          <a:p>
            <a:pPr marL="0" indent="0">
              <a:buNone/>
            </a:pPr>
            <a:r>
              <a:rPr lang="et-EE" sz="1800" dirty="0">
                <a:solidFill>
                  <a:schemeClr val="tx1"/>
                </a:solidFill>
                <a:latin typeface="+mn-lt"/>
              </a:rPr>
              <a:t>Vt IRP artiklit 2 – kodukord (</a:t>
            </a:r>
            <a:r>
              <a:rPr lang="et-EE" sz="1800" dirty="0">
                <a:latin typeface="+mn-lt"/>
              </a:rPr>
              <a:t>kolleegiumi otsus 003/2020</a:t>
            </a:r>
            <a:r>
              <a:rPr lang="et-EE" sz="1800" dirty="0">
                <a:solidFill>
                  <a:schemeClr val="tx1"/>
                </a:solidFill>
                <a:latin typeface="+mn-lt"/>
              </a:rPr>
              <a:t>) ja otsust keelte kasutamise korra kohta (kolleegiumi otsus 002/2020): töökeel on inglise keel.</a:t>
            </a:r>
          </a:p>
          <a:p>
            <a:pPr marL="0" indent="0">
              <a:buNone/>
            </a:pPr>
            <a:r>
              <a:rPr lang="et-EE" sz="1800" dirty="0"/>
              <a:t>Vt ka kodukorra artiklit 56.</a:t>
            </a:r>
            <a:endParaRPr lang="et-EE" sz="1800" dirty="0">
              <a:solidFill>
                <a:prstClr val="black"/>
              </a:solidFill>
              <a:latin typeface="+mn-lt"/>
            </a:endParaRPr>
          </a:p>
          <a:p>
            <a:pPr marL="0" indent="0">
              <a:buNone/>
            </a:pPr>
            <a:endParaRPr lang="et-EE" sz="1800" dirty="0">
              <a:solidFill>
                <a:schemeClr val="tx1"/>
              </a:solidFill>
              <a:latin typeface="+mn-lt"/>
            </a:endParaRPr>
          </a:p>
          <a:p>
            <a:pPr marL="0" indent="0">
              <a:buNone/>
            </a:pPr>
            <a:endParaRPr lang="et-EE" sz="1800" dirty="0">
              <a:solidFill>
                <a:prstClr val="black"/>
              </a:solidFill>
            </a:endParaRPr>
          </a:p>
        </p:txBody>
      </p:sp>
      <p:sp>
        <p:nvSpPr>
          <p:cNvPr id="5" name="Dia számának helye 4">
            <a:extLst>
              <a:ext uri="{FF2B5EF4-FFF2-40B4-BE49-F238E27FC236}">
                <a16:creationId xmlns:a16="http://schemas.microsoft.com/office/drawing/2014/main" id="{7D383FC2-BB0B-4F2E-877F-8B2918B354D6}"/>
              </a:ext>
            </a:extLst>
          </p:cNvPr>
          <p:cNvSpPr>
            <a:spLocks noGrp="1"/>
          </p:cNvSpPr>
          <p:nvPr>
            <p:ph type="sldNum" sz="quarter" idx="12"/>
          </p:nvPr>
        </p:nvSpPr>
        <p:spPr/>
        <p:txBody>
          <a:bodyPr/>
          <a:lstStyle/>
          <a:p>
            <a:fld id="{6113E31D-E2AB-40D1-8B51-AFA5AFEF393A}" type="slidenum">
              <a:rPr lang="en-US" smtClean="0"/>
              <a:t>2</a:t>
            </a:fld>
            <a:endParaRPr lang="et-EE" dirty="0"/>
          </a:p>
        </p:txBody>
      </p:sp>
    </p:spTree>
    <p:extLst>
      <p:ext uri="{BB962C8B-B14F-4D97-AF65-F5344CB8AC3E}">
        <p14:creationId xmlns:p14="http://schemas.microsoft.com/office/powerpoint/2010/main" val="1912410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6" name="Gerade Verbindung 65"/>
          <p:cNvCxnSpPr/>
          <p:nvPr/>
        </p:nvCxnSpPr>
        <p:spPr>
          <a:xfrm>
            <a:off x="2167681" y="3666906"/>
            <a:ext cx="1765841" cy="0"/>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 name="Rechteck 1"/>
          <p:cNvSpPr/>
          <p:nvPr/>
        </p:nvSpPr>
        <p:spPr>
          <a:xfrm>
            <a:off x="2692322" y="2805332"/>
            <a:ext cx="936104" cy="648072"/>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a:t>EP DE</a:t>
            </a:r>
          </a:p>
        </p:txBody>
      </p:sp>
      <p:sp>
        <p:nvSpPr>
          <p:cNvPr id="4" name="Rechteck 3"/>
          <p:cNvSpPr/>
          <p:nvPr/>
        </p:nvSpPr>
        <p:spPr>
          <a:xfrm>
            <a:off x="4725609" y="1853446"/>
            <a:ext cx="936104" cy="648072"/>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a:t>EP AT</a:t>
            </a:r>
          </a:p>
        </p:txBody>
      </p:sp>
      <p:sp>
        <p:nvSpPr>
          <p:cNvPr id="6" name="Rechteck 5"/>
          <p:cNvSpPr/>
          <p:nvPr/>
        </p:nvSpPr>
        <p:spPr>
          <a:xfrm>
            <a:off x="5443450" y="3018834"/>
            <a:ext cx="936104" cy="648072"/>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a:t>EP FR</a:t>
            </a:r>
          </a:p>
        </p:txBody>
      </p:sp>
      <p:sp>
        <p:nvSpPr>
          <p:cNvPr id="7" name="Rechteck 6"/>
          <p:cNvSpPr/>
          <p:nvPr/>
        </p:nvSpPr>
        <p:spPr>
          <a:xfrm>
            <a:off x="6801629" y="3018834"/>
            <a:ext cx="936104" cy="648072"/>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a:t>EP IT</a:t>
            </a:r>
          </a:p>
        </p:txBody>
      </p:sp>
      <p:sp>
        <p:nvSpPr>
          <p:cNvPr id="8" name="Rechteck 7"/>
          <p:cNvSpPr/>
          <p:nvPr/>
        </p:nvSpPr>
        <p:spPr>
          <a:xfrm>
            <a:off x="6103268" y="1840956"/>
            <a:ext cx="936104" cy="648072"/>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a:t>ECP </a:t>
            </a:r>
          </a:p>
        </p:txBody>
      </p:sp>
      <p:sp>
        <p:nvSpPr>
          <p:cNvPr id="9" name="Rechteck 8"/>
          <p:cNvSpPr/>
          <p:nvPr/>
        </p:nvSpPr>
        <p:spPr>
          <a:xfrm>
            <a:off x="7367344" y="1852460"/>
            <a:ext cx="936104" cy="63445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a:t>EP EE</a:t>
            </a:r>
          </a:p>
        </p:txBody>
      </p:sp>
      <p:sp>
        <p:nvSpPr>
          <p:cNvPr id="10" name="Rechteck 9"/>
          <p:cNvSpPr/>
          <p:nvPr/>
        </p:nvSpPr>
        <p:spPr>
          <a:xfrm>
            <a:off x="2694069" y="4294908"/>
            <a:ext cx="936104" cy="648072"/>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a:t>EDP DE</a:t>
            </a:r>
          </a:p>
        </p:txBody>
      </p:sp>
      <p:sp>
        <p:nvSpPr>
          <p:cNvPr id="11" name="Rechteck 10"/>
          <p:cNvSpPr/>
          <p:nvPr/>
        </p:nvSpPr>
        <p:spPr>
          <a:xfrm>
            <a:off x="4750761" y="4333292"/>
            <a:ext cx="936104" cy="648072"/>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a:t>EDP FR</a:t>
            </a:r>
          </a:p>
        </p:txBody>
      </p:sp>
      <p:sp>
        <p:nvSpPr>
          <p:cNvPr id="12" name="Rechteck 11"/>
          <p:cNvSpPr/>
          <p:nvPr/>
        </p:nvSpPr>
        <p:spPr>
          <a:xfrm>
            <a:off x="6683929" y="4316272"/>
            <a:ext cx="936104" cy="648072"/>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a:t>EDP IT</a:t>
            </a:r>
          </a:p>
        </p:txBody>
      </p:sp>
      <p:cxnSp>
        <p:nvCxnSpPr>
          <p:cNvPr id="26" name="Gerade Verbindung 25"/>
          <p:cNvCxnSpPr/>
          <p:nvPr/>
        </p:nvCxnSpPr>
        <p:spPr>
          <a:xfrm>
            <a:off x="2167680" y="1702620"/>
            <a:ext cx="7344816" cy="0"/>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7" name="Gerade Verbindung 26"/>
          <p:cNvCxnSpPr>
            <a:cxnSpLocks/>
          </p:cNvCxnSpPr>
          <p:nvPr/>
        </p:nvCxnSpPr>
        <p:spPr>
          <a:xfrm flipV="1">
            <a:off x="2241333" y="2627692"/>
            <a:ext cx="7264694" cy="11034"/>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30" name="Gerade Verbindung 29"/>
          <p:cNvCxnSpPr/>
          <p:nvPr/>
        </p:nvCxnSpPr>
        <p:spPr>
          <a:xfrm>
            <a:off x="2167680" y="1702620"/>
            <a:ext cx="0" cy="1964286"/>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31" name="Gerade Verbindung 30"/>
          <p:cNvCxnSpPr/>
          <p:nvPr/>
        </p:nvCxnSpPr>
        <p:spPr>
          <a:xfrm>
            <a:off x="9507900" y="1702620"/>
            <a:ext cx="4597" cy="936104"/>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grpSp>
        <p:nvGrpSpPr>
          <p:cNvPr id="36" name="Gruppieren 35"/>
          <p:cNvGrpSpPr/>
          <p:nvPr/>
        </p:nvGrpSpPr>
        <p:grpSpPr>
          <a:xfrm>
            <a:off x="2421354" y="4078884"/>
            <a:ext cx="1540271" cy="2125976"/>
            <a:chOff x="899592" y="2996952"/>
            <a:chExt cx="1540271" cy="2125976"/>
          </a:xfrm>
        </p:grpSpPr>
        <p:cxnSp>
          <p:nvCxnSpPr>
            <p:cNvPr id="38" name="Gerade Verbindung 37"/>
            <p:cNvCxnSpPr/>
            <p:nvPr/>
          </p:nvCxnSpPr>
          <p:spPr>
            <a:xfrm flipV="1">
              <a:off x="899592" y="2996952"/>
              <a:ext cx="1512168" cy="1"/>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9" name="Gerade Verbindung 38"/>
            <p:cNvCxnSpPr/>
            <p:nvPr/>
          </p:nvCxnSpPr>
          <p:spPr>
            <a:xfrm>
              <a:off x="2435266" y="2996952"/>
              <a:ext cx="4597" cy="2125976"/>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0" name="Gerade Verbindung 39"/>
            <p:cNvCxnSpPr/>
            <p:nvPr/>
          </p:nvCxnSpPr>
          <p:spPr>
            <a:xfrm>
              <a:off x="899592" y="2996952"/>
              <a:ext cx="0" cy="2088232"/>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1" name="Gerade Verbindung 40"/>
            <p:cNvCxnSpPr/>
            <p:nvPr/>
          </p:nvCxnSpPr>
          <p:spPr>
            <a:xfrm>
              <a:off x="899592" y="5085184"/>
              <a:ext cx="1512168" cy="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89" name="Gerade Verbindung 88"/>
          <p:cNvCxnSpPr/>
          <p:nvPr/>
        </p:nvCxnSpPr>
        <p:spPr>
          <a:xfrm>
            <a:off x="1981200" y="1414588"/>
            <a:ext cx="7848872"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90" name="Gerade Verbindung 89"/>
          <p:cNvCxnSpPr/>
          <p:nvPr/>
        </p:nvCxnSpPr>
        <p:spPr>
          <a:xfrm>
            <a:off x="1989305" y="1414588"/>
            <a:ext cx="0" cy="3744416"/>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93" name="Gerade Verbindung 92"/>
          <p:cNvCxnSpPr/>
          <p:nvPr/>
        </p:nvCxnSpPr>
        <p:spPr>
          <a:xfrm>
            <a:off x="9811185" y="1421254"/>
            <a:ext cx="0" cy="3744416"/>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94" name="Gerade Verbindung 93"/>
          <p:cNvCxnSpPr/>
          <p:nvPr/>
        </p:nvCxnSpPr>
        <p:spPr>
          <a:xfrm>
            <a:off x="1989305" y="5159004"/>
            <a:ext cx="7848872"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99" name="Gerade Verbindung mit Pfeil 98"/>
          <p:cNvCxnSpPr>
            <a:endCxn id="2" idx="2"/>
          </p:cNvCxnSpPr>
          <p:nvPr/>
        </p:nvCxnSpPr>
        <p:spPr>
          <a:xfrm flipV="1">
            <a:off x="3149760" y="3453404"/>
            <a:ext cx="10615" cy="841504"/>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23" name="Gerade Verbindung 122"/>
          <p:cNvCxnSpPr>
            <a:stCxn id="10" idx="3"/>
          </p:cNvCxnSpPr>
          <p:nvPr/>
        </p:nvCxnSpPr>
        <p:spPr>
          <a:xfrm>
            <a:off x="3630173" y="4618944"/>
            <a:ext cx="1095436"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30" name="Gerade Verbindung 129"/>
          <p:cNvCxnSpPr>
            <a:endCxn id="12" idx="1"/>
          </p:cNvCxnSpPr>
          <p:nvPr/>
        </p:nvCxnSpPr>
        <p:spPr>
          <a:xfrm>
            <a:off x="5699565" y="4635964"/>
            <a:ext cx="984364" cy="4344"/>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
        <p:nvSpPr>
          <p:cNvPr id="53" name="Rechteck 52"/>
          <p:cNvSpPr/>
          <p:nvPr/>
        </p:nvSpPr>
        <p:spPr>
          <a:xfrm>
            <a:off x="2681707" y="5345689"/>
            <a:ext cx="936104" cy="648072"/>
          </a:xfrm>
          <a:prstGeom prst="rect">
            <a:avLst/>
          </a:prstGeom>
          <a:solidFill>
            <a:schemeClr val="bg2">
              <a:lumMod val="75000"/>
            </a:schemeClr>
          </a:solidFill>
          <a:ln>
            <a:solidFill>
              <a:schemeClr val="bg2">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a:t>DE kohus</a:t>
            </a:r>
          </a:p>
        </p:txBody>
      </p:sp>
      <p:sp>
        <p:nvSpPr>
          <p:cNvPr id="20" name="Rechteck 19"/>
          <p:cNvSpPr/>
          <p:nvPr/>
        </p:nvSpPr>
        <p:spPr>
          <a:xfrm>
            <a:off x="8272827" y="5165671"/>
            <a:ext cx="1536485" cy="1001446"/>
          </a:xfrm>
          <a:prstGeom prst="rect">
            <a:avLst/>
          </a:prstGeom>
          <a:solidFill>
            <a:schemeClr val="bg1"/>
          </a:solidFill>
          <a:ln w="381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2000" b="1" dirty="0">
                <a:ln>
                  <a:solidFill>
                    <a:schemeClr val="bg1"/>
                  </a:solidFill>
                </a:ln>
                <a:solidFill>
                  <a:schemeClr val="tx1"/>
                </a:solidFill>
              </a:rPr>
              <a:t>liikmesriigi tasand</a:t>
            </a:r>
          </a:p>
        </p:txBody>
      </p:sp>
      <p:sp>
        <p:nvSpPr>
          <p:cNvPr id="22" name="Rechteck 21"/>
          <p:cNvSpPr/>
          <p:nvPr/>
        </p:nvSpPr>
        <p:spPr>
          <a:xfrm>
            <a:off x="8247708" y="4075552"/>
            <a:ext cx="1565351" cy="1076788"/>
          </a:xfrm>
          <a:prstGeom prst="rect">
            <a:avLst/>
          </a:prstGeom>
          <a:solidFill>
            <a:schemeClr val="bg1"/>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sz="3000" b="1" dirty="0">
              <a:solidFill>
                <a:srgbClr val="7030A0"/>
              </a:solidFill>
            </a:endParaRPr>
          </a:p>
          <a:p>
            <a:pPr algn="ctr"/>
            <a:r>
              <a:rPr lang="et-EE" sz="3000" b="1" dirty="0">
                <a:solidFill>
                  <a:srgbClr val="7030A0"/>
                </a:solidFill>
              </a:rPr>
              <a:t>EPPO</a:t>
            </a:r>
          </a:p>
          <a:p>
            <a:pPr algn="ctr"/>
            <a:endParaRPr lang="et-EE" sz="3000" b="1" dirty="0">
              <a:solidFill>
                <a:srgbClr val="7030A0"/>
              </a:solidFill>
            </a:endParaRPr>
          </a:p>
        </p:txBody>
      </p:sp>
      <p:cxnSp>
        <p:nvCxnSpPr>
          <p:cNvPr id="65" name="Gerade Verbindung 64"/>
          <p:cNvCxnSpPr/>
          <p:nvPr/>
        </p:nvCxnSpPr>
        <p:spPr>
          <a:xfrm>
            <a:off x="4003988" y="2730802"/>
            <a:ext cx="4597" cy="936104"/>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68" name="Gerade Verbindung mit Pfeil 67"/>
          <p:cNvCxnSpPr/>
          <p:nvPr/>
        </p:nvCxnSpPr>
        <p:spPr>
          <a:xfrm flipV="1">
            <a:off x="5913741" y="2638297"/>
            <a:ext cx="1456" cy="334071"/>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82" name="Gerade Verbindung mit Pfeil 81"/>
          <p:cNvCxnSpPr>
            <a:stCxn id="2" idx="3"/>
          </p:cNvCxnSpPr>
          <p:nvPr/>
        </p:nvCxnSpPr>
        <p:spPr>
          <a:xfrm flipV="1">
            <a:off x="3628427" y="2730802"/>
            <a:ext cx="1579731" cy="398566"/>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55" name="Rechteck 54"/>
          <p:cNvSpPr/>
          <p:nvPr/>
        </p:nvSpPr>
        <p:spPr>
          <a:xfrm>
            <a:off x="2297141" y="1853447"/>
            <a:ext cx="1729961" cy="584775"/>
          </a:xfrm>
          <a:prstGeom prst="rect">
            <a:avLst/>
          </a:prstGeom>
        </p:spPr>
        <p:txBody>
          <a:bodyPr wrap="none">
            <a:spAutoFit/>
          </a:bodyPr>
          <a:lstStyle/>
          <a:p>
            <a:pPr algn="ctr"/>
            <a:r>
              <a:rPr lang="et-EE" sz="3200" b="1" dirty="0">
                <a:solidFill>
                  <a:srgbClr val="C00000"/>
                </a:solidFill>
              </a:rPr>
              <a:t>Koda</a:t>
            </a:r>
          </a:p>
        </p:txBody>
      </p:sp>
      <p:sp>
        <p:nvSpPr>
          <p:cNvPr id="72" name="Rechteck 71"/>
          <p:cNvSpPr/>
          <p:nvPr/>
        </p:nvSpPr>
        <p:spPr>
          <a:xfrm>
            <a:off x="6694820" y="5338803"/>
            <a:ext cx="936104" cy="648072"/>
          </a:xfrm>
          <a:prstGeom prst="rect">
            <a:avLst/>
          </a:prstGeom>
          <a:solidFill>
            <a:schemeClr val="bg2">
              <a:lumMod val="75000"/>
            </a:schemeClr>
          </a:solidFill>
          <a:ln>
            <a:solidFill>
              <a:schemeClr val="bg2">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a:t>IT kohus</a:t>
            </a:r>
          </a:p>
        </p:txBody>
      </p:sp>
      <p:sp>
        <p:nvSpPr>
          <p:cNvPr id="74" name="Rechteck 73"/>
          <p:cNvSpPr/>
          <p:nvPr/>
        </p:nvSpPr>
        <p:spPr>
          <a:xfrm>
            <a:off x="4740105" y="5338803"/>
            <a:ext cx="936104" cy="648072"/>
          </a:xfrm>
          <a:prstGeom prst="rect">
            <a:avLst/>
          </a:prstGeom>
          <a:solidFill>
            <a:schemeClr val="bg2">
              <a:lumMod val="75000"/>
            </a:schemeClr>
          </a:solidFill>
          <a:ln>
            <a:solidFill>
              <a:schemeClr val="bg2">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a:t>FR kohus</a:t>
            </a:r>
          </a:p>
        </p:txBody>
      </p:sp>
      <p:grpSp>
        <p:nvGrpSpPr>
          <p:cNvPr id="75" name="Gruppieren 74"/>
          <p:cNvGrpSpPr/>
          <p:nvPr/>
        </p:nvGrpSpPr>
        <p:grpSpPr>
          <a:xfrm>
            <a:off x="6395898" y="4105911"/>
            <a:ext cx="1540271" cy="2125976"/>
            <a:chOff x="899592" y="2996952"/>
            <a:chExt cx="1540271" cy="2125976"/>
          </a:xfrm>
        </p:grpSpPr>
        <p:cxnSp>
          <p:nvCxnSpPr>
            <p:cNvPr id="76" name="Gerade Verbindung 75"/>
            <p:cNvCxnSpPr/>
            <p:nvPr/>
          </p:nvCxnSpPr>
          <p:spPr>
            <a:xfrm flipV="1">
              <a:off x="899592" y="2996952"/>
              <a:ext cx="1512168" cy="1"/>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8" name="Gerade Verbindung 77"/>
            <p:cNvCxnSpPr/>
            <p:nvPr/>
          </p:nvCxnSpPr>
          <p:spPr>
            <a:xfrm>
              <a:off x="2435266" y="2996952"/>
              <a:ext cx="4597" cy="2125976"/>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9" name="Gerade Verbindung 78"/>
            <p:cNvCxnSpPr/>
            <p:nvPr/>
          </p:nvCxnSpPr>
          <p:spPr>
            <a:xfrm>
              <a:off x="899592" y="2996952"/>
              <a:ext cx="0" cy="2088232"/>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0" name="Gerade Verbindung 79"/>
            <p:cNvCxnSpPr/>
            <p:nvPr/>
          </p:nvCxnSpPr>
          <p:spPr>
            <a:xfrm>
              <a:off x="899592" y="5085184"/>
              <a:ext cx="1512168" cy="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81" name="Gruppieren 80"/>
          <p:cNvGrpSpPr/>
          <p:nvPr/>
        </p:nvGrpSpPr>
        <p:grpSpPr>
          <a:xfrm>
            <a:off x="4400791" y="4091716"/>
            <a:ext cx="1540271" cy="2125976"/>
            <a:chOff x="899592" y="2996952"/>
            <a:chExt cx="1540271" cy="2125976"/>
          </a:xfrm>
        </p:grpSpPr>
        <p:cxnSp>
          <p:nvCxnSpPr>
            <p:cNvPr id="83" name="Gerade Verbindung 82"/>
            <p:cNvCxnSpPr/>
            <p:nvPr/>
          </p:nvCxnSpPr>
          <p:spPr>
            <a:xfrm flipV="1">
              <a:off x="899592" y="2996952"/>
              <a:ext cx="1512168" cy="1"/>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4" name="Gerade Verbindung 83"/>
            <p:cNvCxnSpPr/>
            <p:nvPr/>
          </p:nvCxnSpPr>
          <p:spPr>
            <a:xfrm>
              <a:off x="2435266" y="2996952"/>
              <a:ext cx="4597" cy="2125976"/>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5" name="Gerade Verbindung 84"/>
            <p:cNvCxnSpPr/>
            <p:nvPr/>
          </p:nvCxnSpPr>
          <p:spPr>
            <a:xfrm>
              <a:off x="899592" y="2996952"/>
              <a:ext cx="0" cy="2088232"/>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6" name="Gerade Verbindung 85"/>
            <p:cNvCxnSpPr/>
            <p:nvPr/>
          </p:nvCxnSpPr>
          <p:spPr>
            <a:xfrm>
              <a:off x="899592" y="5085184"/>
              <a:ext cx="1512168" cy="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91" name="Gerade Verbindung mit Pfeil 90"/>
          <p:cNvCxnSpPr/>
          <p:nvPr/>
        </p:nvCxnSpPr>
        <p:spPr>
          <a:xfrm flipV="1">
            <a:off x="5218814" y="3717032"/>
            <a:ext cx="621275" cy="61626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92" name="Gerade Verbindung mit Pfeil 91"/>
          <p:cNvCxnSpPr>
            <a:endCxn id="7" idx="2"/>
          </p:cNvCxnSpPr>
          <p:nvPr/>
        </p:nvCxnSpPr>
        <p:spPr>
          <a:xfrm flipV="1">
            <a:off x="7175431" y="3666906"/>
            <a:ext cx="94250" cy="628002"/>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95" name="Titel 1"/>
          <p:cNvSpPr txBox="1">
            <a:spLocks/>
          </p:cNvSpPr>
          <p:nvPr/>
        </p:nvSpPr>
        <p:spPr>
          <a:xfrm>
            <a:off x="1981200" y="274638"/>
            <a:ext cx="8229600" cy="1143000"/>
          </a:xfrm>
          <a:prstGeom prst="rect">
            <a:avLst/>
          </a:prstGeom>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t-EE" b="1" dirty="0"/>
              <a:t>Informeerimisprotsess otsustamisel, </a:t>
            </a:r>
          </a:p>
          <a:p>
            <a:r>
              <a:rPr lang="et-EE" b="1" dirty="0"/>
              <a:t>kuidas uurimist läbi viia</a:t>
            </a:r>
          </a:p>
        </p:txBody>
      </p:sp>
      <p:cxnSp>
        <p:nvCxnSpPr>
          <p:cNvPr id="105" name="Gerade Verbindung mit Pfeil 104"/>
          <p:cNvCxnSpPr/>
          <p:nvPr/>
        </p:nvCxnSpPr>
        <p:spPr>
          <a:xfrm flipV="1">
            <a:off x="7269681" y="2686078"/>
            <a:ext cx="1456" cy="334071"/>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7" name="Rechteck 16">
            <a:extLst>
              <a:ext uri="{FF2B5EF4-FFF2-40B4-BE49-F238E27FC236}">
                <a16:creationId xmlns:a16="http://schemas.microsoft.com/office/drawing/2014/main" id="{505CB409-4059-40E7-ADD3-AB02CCDDBC60}"/>
              </a:ext>
            </a:extLst>
          </p:cNvPr>
          <p:cNvSpPr/>
          <p:nvPr/>
        </p:nvSpPr>
        <p:spPr>
          <a:xfrm>
            <a:off x="10167917" y="2638723"/>
            <a:ext cx="1396545" cy="252694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u="sng" dirty="0"/>
              <a:t>Märkus:</a:t>
            </a:r>
          </a:p>
          <a:p>
            <a:pPr algn="ctr"/>
            <a:r>
              <a:rPr lang="et-EE" dirty="0"/>
              <a:t>DE, FR, IT, EE on valitud näitena – võivad olla ka muud osalevad liikmesriigid</a:t>
            </a:r>
          </a:p>
        </p:txBody>
      </p:sp>
      <p:sp>
        <p:nvSpPr>
          <p:cNvPr id="5" name="Dia számának helye 4">
            <a:extLst>
              <a:ext uri="{FF2B5EF4-FFF2-40B4-BE49-F238E27FC236}">
                <a16:creationId xmlns:a16="http://schemas.microsoft.com/office/drawing/2014/main" id="{3FD2272F-C7D5-4AC8-BE45-D3E5DB680082}"/>
              </a:ext>
            </a:extLst>
          </p:cNvPr>
          <p:cNvSpPr>
            <a:spLocks noGrp="1"/>
          </p:cNvSpPr>
          <p:nvPr>
            <p:ph type="sldNum" sz="quarter" idx="12"/>
          </p:nvPr>
        </p:nvSpPr>
        <p:spPr/>
        <p:txBody>
          <a:bodyPr/>
          <a:lstStyle/>
          <a:p>
            <a:fld id="{BD6A5DC3-65FA-44A1-B227-31C7D26446A5}" type="slidenum">
              <a:rPr lang="de-DE" smtClean="0"/>
              <a:t>3</a:t>
            </a:fld>
            <a:endParaRPr lang="et-EE"/>
          </a:p>
        </p:txBody>
      </p:sp>
    </p:spTree>
    <p:extLst>
      <p:ext uri="{BB962C8B-B14F-4D97-AF65-F5344CB8AC3E}">
        <p14:creationId xmlns:p14="http://schemas.microsoft.com/office/powerpoint/2010/main" val="2137201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a:normAutofit/>
          </a:bodyPr>
          <a:lstStyle/>
          <a:p>
            <a:r>
              <a:rPr lang="et-EE" dirty="0"/>
              <a:t>Artikkel 36 –</a:t>
            </a:r>
            <a:r>
              <a:rPr lang="en-US" dirty="0"/>
              <a:t>	</a:t>
            </a:r>
            <a:r>
              <a:rPr lang="et-EE" dirty="0"/>
              <a:t> süüdistuse esitamine siseriiklikus kohtus </a:t>
            </a:r>
          </a:p>
        </p:txBody>
      </p:sp>
      <p:sp>
        <p:nvSpPr>
          <p:cNvPr id="3" name="Inhaltsplatzhalter 2"/>
          <p:cNvSpPr>
            <a:spLocks noGrp="1"/>
          </p:cNvSpPr>
          <p:nvPr>
            <p:ph idx="1"/>
          </p:nvPr>
        </p:nvSpPr>
        <p:spPr>
          <a:xfrm>
            <a:off x="687847" y="1905000"/>
            <a:ext cx="10102073" cy="4267200"/>
          </a:xfrm>
        </p:spPr>
        <p:txBody>
          <a:bodyPr>
            <a:noAutofit/>
          </a:bodyPr>
          <a:lstStyle/>
          <a:p>
            <a:pPr marL="0" indent="0" algn="just">
              <a:buNone/>
            </a:pPr>
            <a:r>
              <a:rPr lang="et-EE" sz="1600" dirty="0">
                <a:solidFill>
                  <a:schemeClr val="tx1"/>
                </a:solidFill>
                <a:latin typeface="+mn-lt"/>
              </a:rPr>
              <a:t>EPPO määruse artikli 36 lõige 1: „Kui </a:t>
            </a:r>
            <a:r>
              <a:rPr lang="et-EE" sz="1600" b="1" dirty="0">
                <a:solidFill>
                  <a:schemeClr val="tx1"/>
                </a:solidFill>
                <a:latin typeface="+mn-lt"/>
              </a:rPr>
              <a:t>Euroopa delegaatprokurör </a:t>
            </a:r>
            <a:r>
              <a:rPr lang="et-EE" sz="1600" dirty="0">
                <a:solidFill>
                  <a:schemeClr val="tx1"/>
                </a:solidFill>
                <a:latin typeface="+mn-lt"/>
              </a:rPr>
              <a:t>esitab </a:t>
            </a:r>
            <a:r>
              <a:rPr lang="et-EE" sz="1600" b="1" dirty="0">
                <a:solidFill>
                  <a:schemeClr val="tx1"/>
                </a:solidFill>
                <a:latin typeface="+mn-lt"/>
              </a:rPr>
              <a:t>otsuse kavandi, milles tehakse ettepanek saata kriminaalasi kohtusse</a:t>
            </a:r>
            <a:r>
              <a:rPr lang="et-EE" sz="1600" dirty="0">
                <a:solidFill>
                  <a:schemeClr val="tx1"/>
                </a:solidFill>
                <a:latin typeface="+mn-lt"/>
              </a:rPr>
              <a:t>, teeb alaline koda selle kohta otsuse 21 päeva jooksul kooskõlas artiklis 35 sätestatud menetlusega. Alaline koda ei saa otsustada kriminaalasja lõpetada, kui otsuse kavandis tehakse ettepanek saata kriminaalasi kohtusse.“</a:t>
            </a:r>
          </a:p>
          <a:p>
            <a:pPr marL="0" indent="0" algn="just">
              <a:buNone/>
            </a:pPr>
            <a:r>
              <a:rPr lang="et-EE" sz="1600" dirty="0">
                <a:solidFill>
                  <a:schemeClr val="tx1"/>
                </a:solidFill>
                <a:latin typeface="+mn-lt"/>
              </a:rPr>
              <a:t>EPPO määruse artikkel 13 lõige 1: „</a:t>
            </a:r>
            <a:r>
              <a:rPr lang="et-EE" sz="1600" b="1" dirty="0">
                <a:solidFill>
                  <a:schemeClr val="tx1"/>
                </a:solidFill>
                <a:latin typeface="+mn-lt"/>
              </a:rPr>
              <a:t>Euroopa delegaatprokurörid </a:t>
            </a:r>
            <a:r>
              <a:rPr lang="et-EE" sz="1600" dirty="0">
                <a:solidFill>
                  <a:schemeClr val="tx1"/>
                </a:solidFill>
                <a:latin typeface="+mn-lt"/>
              </a:rPr>
              <a:t>tegutsevad </a:t>
            </a:r>
            <a:r>
              <a:rPr lang="et-EE" sz="1600" b="1" dirty="0">
                <a:solidFill>
                  <a:schemeClr val="tx1"/>
                </a:solidFill>
                <a:latin typeface="+mn-lt"/>
              </a:rPr>
              <a:t>Euroopa Prokuratuuri (EPPO) nimel oma vastavates liikmesriikides</a:t>
            </a:r>
            <a:r>
              <a:rPr lang="et-EE" sz="1600" dirty="0">
                <a:solidFill>
                  <a:schemeClr val="tx1"/>
                </a:solidFill>
                <a:latin typeface="+mn-lt"/>
              </a:rPr>
              <a:t> ja neil on </a:t>
            </a:r>
            <a:r>
              <a:rPr lang="et-EE" sz="1600" b="1" dirty="0">
                <a:solidFill>
                  <a:schemeClr val="tx1"/>
                </a:solidFill>
                <a:latin typeface="+mn-lt"/>
              </a:rPr>
              <a:t>samasugused volitused nagu siseriiklikel prokuröridel </a:t>
            </a:r>
            <a:r>
              <a:rPr lang="et-EE" sz="1600" dirty="0">
                <a:solidFill>
                  <a:schemeClr val="tx1"/>
                </a:solidFill>
                <a:latin typeface="+mn-lt"/>
              </a:rPr>
              <a:t>seoses uurimiste, </a:t>
            </a:r>
            <a:r>
              <a:rPr lang="et-EE" sz="1600" b="1" dirty="0">
                <a:solidFill>
                  <a:schemeClr val="tx1"/>
                </a:solidFill>
                <a:latin typeface="+mn-lt"/>
              </a:rPr>
              <a:t>süüdistuste esitamise </a:t>
            </a:r>
            <a:r>
              <a:rPr lang="et-EE" sz="1600" dirty="0">
                <a:solidFill>
                  <a:schemeClr val="tx1"/>
                </a:solidFill>
                <a:latin typeface="+mn-lt"/>
              </a:rPr>
              <a:t>ja </a:t>
            </a:r>
            <a:r>
              <a:rPr lang="et-EE" sz="1600" b="1" dirty="0">
                <a:solidFill>
                  <a:schemeClr val="tx1"/>
                </a:solidFill>
                <a:latin typeface="+mn-lt"/>
              </a:rPr>
              <a:t>kriminaalasjade kohtusse saatmisega</a:t>
            </a:r>
            <a:r>
              <a:rPr lang="et-EE" sz="1600" dirty="0">
                <a:solidFill>
                  <a:schemeClr val="tx1"/>
                </a:solidFill>
                <a:latin typeface="+mn-lt"/>
              </a:rPr>
              <a:t>, lisaks ja vastavalt neile antud konkreetsetele volitustele ning staatusele ja  käesolevas määruses sätestatud tingimustel. …“</a:t>
            </a:r>
          </a:p>
          <a:p>
            <a:pPr marL="0" indent="0" algn="just">
              <a:buNone/>
            </a:pPr>
            <a:r>
              <a:rPr lang="et-EE" sz="1600" b="1" dirty="0">
                <a:solidFill>
                  <a:schemeClr val="tx1"/>
                </a:solidFill>
                <a:latin typeface="+mn-lt"/>
              </a:rPr>
              <a:t>Foorumi valik süüdistuse esitamiseks: põhimõte </a:t>
            </a:r>
            <a:r>
              <a:rPr lang="et-EE" sz="1600" dirty="0">
                <a:solidFill>
                  <a:schemeClr val="tx1"/>
                </a:solidFill>
                <a:latin typeface="+mn-lt"/>
              </a:rPr>
              <a:t>(artikkel 36 lõige 3) on</a:t>
            </a:r>
            <a:r>
              <a:rPr lang="et-EE" dirty="0"/>
              <a:t> </a:t>
            </a:r>
            <a:r>
              <a:rPr lang="et-EE" sz="1600" b="1" dirty="0">
                <a:solidFill>
                  <a:schemeClr val="tx1"/>
                </a:solidFill>
                <a:latin typeface="+mn-lt"/>
              </a:rPr>
              <a:t>käsitleva EDP liikmesriik</a:t>
            </a:r>
            <a:r>
              <a:rPr lang="et-EE" sz="1600" dirty="0">
                <a:solidFill>
                  <a:schemeClr val="tx1"/>
                </a:solidFill>
                <a:latin typeface="+mn-lt"/>
              </a:rPr>
              <a:t>, </a:t>
            </a:r>
            <a:r>
              <a:rPr lang="et-EE" sz="1600" b="1" dirty="0">
                <a:solidFill>
                  <a:schemeClr val="tx1"/>
                </a:solidFill>
                <a:latin typeface="+mn-lt"/>
              </a:rPr>
              <a:t>kõrvalekalle </a:t>
            </a:r>
            <a:r>
              <a:rPr lang="et-EE" sz="1600" dirty="0">
                <a:solidFill>
                  <a:schemeClr val="tx1"/>
                </a:solidFill>
                <a:latin typeface="+mn-lt"/>
              </a:rPr>
              <a:t>(artikkel 36 lõige 3): </a:t>
            </a:r>
            <a:r>
              <a:rPr lang="et-EE" sz="1600" b="1" dirty="0">
                <a:solidFill>
                  <a:schemeClr val="tx1"/>
                </a:solidFill>
                <a:latin typeface="+mn-lt"/>
              </a:rPr>
              <a:t>teine liikmesriik</a:t>
            </a:r>
            <a:r>
              <a:rPr lang="et-EE" sz="1600" dirty="0">
                <a:solidFill>
                  <a:schemeClr val="tx1"/>
                </a:solidFill>
                <a:latin typeface="+mn-lt"/>
              </a:rPr>
              <a:t>, kui selleks on piisavalt õigustatud alus, arvestades </a:t>
            </a:r>
            <a:r>
              <a:rPr lang="et-EE" sz="1600" b="1" dirty="0">
                <a:solidFill>
                  <a:schemeClr val="tx1"/>
                </a:solidFill>
                <a:latin typeface="+mn-lt"/>
              </a:rPr>
              <a:t>artikli 26 lõigetes 4 ja 5 nimetatud kriteeriume</a:t>
            </a:r>
          </a:p>
          <a:p>
            <a:pPr marL="0" indent="0" algn="just">
              <a:buNone/>
            </a:pPr>
            <a:r>
              <a:rPr lang="et-EE" sz="1600" b="1" dirty="0">
                <a:solidFill>
                  <a:schemeClr val="tx1"/>
                </a:solidFill>
                <a:latin typeface="+mn-lt"/>
              </a:rPr>
              <a:t>Võimalik kriminaalasjade ühendamine </a:t>
            </a:r>
            <a:r>
              <a:rPr lang="et-EE" sz="1600" dirty="0">
                <a:solidFill>
                  <a:schemeClr val="tx1"/>
                </a:solidFill>
                <a:latin typeface="+mn-lt"/>
              </a:rPr>
              <a:t>süüdistuse esitamiseks ühes liikmesriigis (artikkel 36 lõige 4, põhjendused 67, 68)</a:t>
            </a:r>
          </a:p>
          <a:p>
            <a:pPr marL="0" indent="0" algn="just">
              <a:buNone/>
            </a:pPr>
            <a:r>
              <a:rPr lang="et-EE" sz="1600" b="1" dirty="0">
                <a:solidFill>
                  <a:schemeClr val="tx1"/>
                </a:solidFill>
                <a:latin typeface="+mn-lt"/>
              </a:rPr>
              <a:t>Kohtulik kontroll </a:t>
            </a:r>
            <a:r>
              <a:rPr lang="et-EE" sz="1600" dirty="0">
                <a:solidFill>
                  <a:schemeClr val="tx1"/>
                </a:solidFill>
                <a:latin typeface="+mn-lt"/>
              </a:rPr>
              <a:t>(põhjendus 87 lõige 2): „… </a:t>
            </a:r>
            <a:r>
              <a:rPr lang="et-EE" sz="1600" b="1" dirty="0">
                <a:solidFill>
                  <a:schemeClr val="tx1"/>
                </a:solidFill>
                <a:latin typeface="+mn-lt"/>
              </a:rPr>
              <a:t>siseriiklikes kohtutes hiljemalt kohtumenetluse etapis</a:t>
            </a:r>
            <a:r>
              <a:rPr lang="et-EE" sz="1600" dirty="0">
                <a:solidFill>
                  <a:schemeClr val="tx1"/>
                </a:solidFill>
                <a:latin typeface="+mn-lt"/>
              </a:rPr>
              <a:t>“.</a:t>
            </a:r>
          </a:p>
          <a:p>
            <a:pPr marL="0" indent="0" algn="just">
              <a:buNone/>
            </a:pPr>
            <a:r>
              <a:rPr lang="et-EE" sz="1600" dirty="0"/>
              <a:t>Kodade kohta vt ka kodukorra artikleid 15–24.</a:t>
            </a:r>
          </a:p>
        </p:txBody>
      </p:sp>
      <p:sp>
        <p:nvSpPr>
          <p:cNvPr id="5" name="Dia számának helye 4">
            <a:extLst>
              <a:ext uri="{FF2B5EF4-FFF2-40B4-BE49-F238E27FC236}">
                <a16:creationId xmlns:a16="http://schemas.microsoft.com/office/drawing/2014/main" id="{1AC00C7B-455C-4FBB-A425-58DF91C2F08D}"/>
              </a:ext>
            </a:extLst>
          </p:cNvPr>
          <p:cNvSpPr>
            <a:spLocks noGrp="1"/>
          </p:cNvSpPr>
          <p:nvPr>
            <p:ph type="sldNum" sz="quarter" idx="12"/>
          </p:nvPr>
        </p:nvSpPr>
        <p:spPr/>
        <p:txBody>
          <a:bodyPr/>
          <a:lstStyle/>
          <a:p>
            <a:fld id="{6113E31D-E2AB-40D1-8B51-AFA5AFEF393A}" type="slidenum">
              <a:rPr lang="en-US" smtClean="0"/>
              <a:t>4</a:t>
            </a:fld>
            <a:endParaRPr lang="et-EE" dirty="0"/>
          </a:p>
        </p:txBody>
      </p:sp>
    </p:spTree>
    <p:extLst>
      <p:ext uri="{BB962C8B-B14F-4D97-AF65-F5344CB8AC3E}">
        <p14:creationId xmlns:p14="http://schemas.microsoft.com/office/powerpoint/2010/main" val="2730532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a:normAutofit/>
          </a:bodyPr>
          <a:lstStyle/>
          <a:p>
            <a:r>
              <a:rPr lang="et-EE" dirty="0"/>
              <a:t>Artikkel 36 - süüdistuse esitamine siseriiklikus kohtus </a:t>
            </a:r>
          </a:p>
        </p:txBody>
      </p:sp>
      <p:sp>
        <p:nvSpPr>
          <p:cNvPr id="3" name="Inhaltsplatzhalter 2"/>
          <p:cNvSpPr>
            <a:spLocks noGrp="1"/>
          </p:cNvSpPr>
          <p:nvPr>
            <p:ph idx="1"/>
          </p:nvPr>
        </p:nvSpPr>
        <p:spPr>
          <a:xfrm>
            <a:off x="687848" y="1905000"/>
            <a:ext cx="9967452" cy="4267200"/>
          </a:xfrm>
        </p:spPr>
        <p:txBody>
          <a:bodyPr>
            <a:noAutofit/>
          </a:bodyPr>
          <a:lstStyle/>
          <a:p>
            <a:pPr marL="0" indent="0" algn="just">
              <a:buNone/>
            </a:pPr>
            <a:r>
              <a:rPr lang="et-EE" sz="1800" dirty="0">
                <a:solidFill>
                  <a:schemeClr val="tx1"/>
                </a:solidFill>
                <a:latin typeface="+mn-lt"/>
              </a:rPr>
              <a:t>EPPO määruse artikkel 36 lõige 1: „Kui </a:t>
            </a:r>
            <a:r>
              <a:rPr lang="et-EE" sz="1800" b="1" dirty="0">
                <a:solidFill>
                  <a:schemeClr val="tx1"/>
                </a:solidFill>
                <a:latin typeface="+mn-lt"/>
              </a:rPr>
              <a:t>Euroopa delegaatprokurör </a:t>
            </a:r>
            <a:r>
              <a:rPr lang="et-EE" sz="1800" dirty="0">
                <a:solidFill>
                  <a:schemeClr val="tx1"/>
                </a:solidFill>
                <a:latin typeface="+mn-lt"/>
              </a:rPr>
              <a:t>esitab </a:t>
            </a:r>
            <a:r>
              <a:rPr lang="et-EE" sz="1800" b="1" dirty="0">
                <a:solidFill>
                  <a:schemeClr val="tx1"/>
                </a:solidFill>
                <a:latin typeface="+mn-lt"/>
              </a:rPr>
              <a:t>otsuse kavandi, milles tehakse ettepanek saata kriminaalasi kohtusse</a:t>
            </a:r>
            <a:r>
              <a:rPr lang="et-EE" sz="1800" dirty="0">
                <a:solidFill>
                  <a:schemeClr val="tx1"/>
                </a:solidFill>
                <a:latin typeface="+mn-lt"/>
              </a:rPr>
              <a:t>, teeb alaline koda selle kohta otsuse 21 päeva jooksul kooskõlas artiklis 35 sätestatud menetlusega. Alaline koda ei saa otsustada kriminaalasja lõpetada, kui otsuse kavandis tehakse ettepanek saata kriminaalasi kohtusse.“</a:t>
            </a:r>
          </a:p>
          <a:p>
            <a:pPr marL="0" indent="0" algn="just">
              <a:buNone/>
            </a:pPr>
            <a:r>
              <a:rPr lang="et-EE" sz="1800" dirty="0">
                <a:solidFill>
                  <a:schemeClr val="tx1"/>
                </a:solidFill>
                <a:latin typeface="+mn-lt"/>
              </a:rPr>
              <a:t>EPPO määruse artikkel 36 lõige 4: „Enne otsuse tegemist kriminaalasja kohtusse saatmise kohta võib pädev </a:t>
            </a:r>
            <a:r>
              <a:rPr lang="et-EE" sz="1800" b="1" dirty="0">
                <a:solidFill>
                  <a:schemeClr val="tx1"/>
                </a:solidFill>
                <a:latin typeface="+mn-lt"/>
              </a:rPr>
              <a:t>alaline koda </a:t>
            </a:r>
            <a:r>
              <a:rPr lang="et-EE" sz="1800" dirty="0">
                <a:solidFill>
                  <a:schemeClr val="tx1"/>
                </a:solidFill>
                <a:latin typeface="+mn-lt"/>
              </a:rPr>
              <a:t>asja menetleva Euroopa delegaatprokuröri ettepaneku põhjal </a:t>
            </a:r>
            <a:r>
              <a:rPr lang="et-EE" sz="1800" b="1" dirty="0">
                <a:solidFill>
                  <a:schemeClr val="tx1"/>
                </a:solidFill>
                <a:latin typeface="+mn-lt"/>
              </a:rPr>
              <a:t>otsustada mitu kriminaalasja liita</a:t>
            </a:r>
            <a:r>
              <a:rPr lang="et-EE" sz="1800" dirty="0">
                <a:solidFill>
                  <a:schemeClr val="tx1"/>
                </a:solidFill>
                <a:latin typeface="+mn-lt"/>
              </a:rPr>
              <a:t>, kui erinevad Euroopa delegaatprokurörid on viinud läbi uurimisi sama(de) isiku(te) suhtes, eesmärgiga saata need kriminaalasjad üheainsa liikmesriigi kohtutesse, kellel on kooskõlas tema õigusega kohtualluvus kõigis neis kriminaalasjades.“</a:t>
            </a:r>
          </a:p>
          <a:p>
            <a:pPr marL="0" indent="0" algn="just">
              <a:buNone/>
            </a:pPr>
            <a:r>
              <a:rPr lang="et-EE" sz="1800" b="1" dirty="0">
                <a:solidFill>
                  <a:schemeClr val="tx1"/>
                </a:solidFill>
                <a:latin typeface="+mn-lt"/>
              </a:rPr>
              <a:t>Võimalik kriminaalasjade ühendamine </a:t>
            </a:r>
            <a:r>
              <a:rPr lang="et-EE" sz="1800" dirty="0">
                <a:solidFill>
                  <a:schemeClr val="tx1"/>
                </a:solidFill>
                <a:latin typeface="+mn-lt"/>
              </a:rPr>
              <a:t>süüdistuse esitamiseks ühes liikmesriigis (artikkel 36 lõige 4, põhjendused 67, 68)</a:t>
            </a:r>
          </a:p>
          <a:p>
            <a:pPr marL="0" indent="0" algn="just">
              <a:buNone/>
            </a:pPr>
            <a:r>
              <a:rPr lang="et-EE" sz="1800" dirty="0">
                <a:latin typeface="+mn-lt"/>
              </a:rPr>
              <a:t>Vt ka kodukorra artikleid 49–51 kriminaalasjade ümberjagamise/liitmise/lahutamise kohta.</a:t>
            </a:r>
            <a:endParaRPr lang="et-EE" sz="1800" dirty="0">
              <a:solidFill>
                <a:prstClr val="black"/>
              </a:solidFill>
              <a:latin typeface="+mn-lt"/>
            </a:endParaRPr>
          </a:p>
          <a:p>
            <a:pPr marL="0" indent="0">
              <a:buNone/>
            </a:pPr>
            <a:endParaRPr lang="et-EE" sz="1600" dirty="0">
              <a:solidFill>
                <a:prstClr val="black"/>
              </a:solidFill>
              <a:latin typeface="+mn-lt"/>
            </a:endParaRPr>
          </a:p>
          <a:p>
            <a:pPr marL="0" indent="0">
              <a:buNone/>
            </a:pPr>
            <a:endParaRPr lang="et-EE" sz="1600" dirty="0"/>
          </a:p>
        </p:txBody>
      </p:sp>
      <p:sp>
        <p:nvSpPr>
          <p:cNvPr id="5" name="Dia számának helye 4">
            <a:extLst>
              <a:ext uri="{FF2B5EF4-FFF2-40B4-BE49-F238E27FC236}">
                <a16:creationId xmlns:a16="http://schemas.microsoft.com/office/drawing/2014/main" id="{2F5224F1-B3F6-45F0-8888-E7919297D191}"/>
              </a:ext>
            </a:extLst>
          </p:cNvPr>
          <p:cNvSpPr>
            <a:spLocks noGrp="1"/>
          </p:cNvSpPr>
          <p:nvPr>
            <p:ph type="sldNum" sz="quarter" idx="12"/>
          </p:nvPr>
        </p:nvSpPr>
        <p:spPr/>
        <p:txBody>
          <a:bodyPr/>
          <a:lstStyle/>
          <a:p>
            <a:fld id="{6113E31D-E2AB-40D1-8B51-AFA5AFEF393A}" type="slidenum">
              <a:rPr lang="en-US" smtClean="0"/>
              <a:t>5</a:t>
            </a:fld>
            <a:endParaRPr lang="et-EE" dirty="0"/>
          </a:p>
        </p:txBody>
      </p:sp>
    </p:spTree>
    <p:extLst>
      <p:ext uri="{BB962C8B-B14F-4D97-AF65-F5344CB8AC3E}">
        <p14:creationId xmlns:p14="http://schemas.microsoft.com/office/powerpoint/2010/main" val="2674259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a:normAutofit/>
          </a:bodyPr>
          <a:lstStyle/>
          <a:p>
            <a:r>
              <a:rPr lang="et-EE" dirty="0"/>
              <a:t>Artikkel 36 - süüdistuse esitamine siseriiklikus kohtus </a:t>
            </a:r>
          </a:p>
        </p:txBody>
      </p:sp>
      <p:sp>
        <p:nvSpPr>
          <p:cNvPr id="3" name="Inhaltsplatzhalter 2"/>
          <p:cNvSpPr>
            <a:spLocks noGrp="1"/>
          </p:cNvSpPr>
          <p:nvPr>
            <p:ph idx="1"/>
          </p:nvPr>
        </p:nvSpPr>
        <p:spPr/>
        <p:txBody>
          <a:bodyPr>
            <a:noAutofit/>
          </a:bodyPr>
          <a:lstStyle/>
          <a:p>
            <a:pPr marL="0" indent="0" algn="just">
              <a:buNone/>
            </a:pPr>
            <a:r>
              <a:rPr lang="et-EE" sz="1800" dirty="0">
                <a:solidFill>
                  <a:schemeClr val="tx1"/>
                </a:solidFill>
                <a:latin typeface="+mn-lt"/>
              </a:rPr>
              <a:t>EPPO määruse artikkel 36 lõige 1:</a:t>
            </a:r>
          </a:p>
          <a:p>
            <a:pPr marL="0" indent="0" algn="just">
              <a:buNone/>
            </a:pPr>
            <a:r>
              <a:rPr lang="et-EE" sz="1800" dirty="0">
                <a:solidFill>
                  <a:schemeClr val="tx1"/>
                </a:solidFill>
                <a:latin typeface="+mn-lt"/>
              </a:rPr>
              <a:t>„Kui </a:t>
            </a:r>
            <a:r>
              <a:rPr lang="et-EE" sz="1800" b="1" dirty="0">
                <a:solidFill>
                  <a:schemeClr val="tx1"/>
                </a:solidFill>
                <a:latin typeface="+mn-lt"/>
              </a:rPr>
              <a:t>Euroopa delegaatprokurör </a:t>
            </a:r>
            <a:r>
              <a:rPr lang="et-EE" sz="1800" dirty="0">
                <a:solidFill>
                  <a:schemeClr val="tx1"/>
                </a:solidFill>
                <a:latin typeface="+mn-lt"/>
              </a:rPr>
              <a:t>esitab </a:t>
            </a:r>
            <a:r>
              <a:rPr lang="et-EE" sz="1800" b="1" dirty="0">
                <a:solidFill>
                  <a:schemeClr val="tx1"/>
                </a:solidFill>
                <a:latin typeface="+mn-lt"/>
              </a:rPr>
              <a:t>otsuse kavandi, milles tehakse ettepanek saata kriminaalasi kohtusse</a:t>
            </a:r>
            <a:r>
              <a:rPr lang="et-EE" sz="1800" dirty="0">
                <a:solidFill>
                  <a:schemeClr val="tx1"/>
                </a:solidFill>
                <a:latin typeface="+mn-lt"/>
              </a:rPr>
              <a:t>, teeb alaline koda selle kohta otsuse 21 päeva jooksul kooskõlas artiklis 35 sätestatud menetlusega. Alaline koda ei saa otsustada kriminaalasja lõpetada, kui otsuse kavandis tehakse ettepanek saata kriminaalasi kohtusse.“</a:t>
            </a:r>
          </a:p>
          <a:p>
            <a:pPr algn="just"/>
            <a:r>
              <a:rPr lang="et-EE" sz="1800" dirty="0">
                <a:solidFill>
                  <a:schemeClr val="tx1"/>
                </a:solidFill>
                <a:latin typeface="+mn-lt"/>
              </a:rPr>
              <a:t>Mis tüüpi süüdistusotsused langevad käsitleva EDP liikmesriigi õiguse alusel kategooriasse </a:t>
            </a:r>
            <a:r>
              <a:rPr lang="et-EE" sz="1800" b="1" dirty="0">
                <a:solidFill>
                  <a:schemeClr val="tx1"/>
                </a:solidFill>
                <a:latin typeface="+mn-lt"/>
              </a:rPr>
              <a:t>„otsus, milles tehakse ettepanek saata kriminaalasi kohtusse“?</a:t>
            </a:r>
          </a:p>
          <a:p>
            <a:pPr lvl="1" algn="just">
              <a:buFont typeface="Wingdings" panose="05000000000000000000" pitchFamily="2" charset="2"/>
              <a:buChar char="Ø"/>
            </a:pPr>
            <a:r>
              <a:rPr lang="et-EE" dirty="0">
                <a:solidFill>
                  <a:schemeClr val="tx1"/>
                </a:solidFill>
                <a:latin typeface="+mn-lt"/>
              </a:rPr>
              <a:t>Ainult süüdistusakt?</a:t>
            </a:r>
          </a:p>
          <a:p>
            <a:pPr lvl="1" algn="just">
              <a:buFont typeface="Wingdings" panose="05000000000000000000" pitchFamily="2" charset="2"/>
              <a:buChar char="Ø"/>
            </a:pPr>
            <a:r>
              <a:rPr lang="et-EE" dirty="0">
                <a:solidFill>
                  <a:schemeClr val="tx1"/>
                </a:solidFill>
                <a:latin typeface="+mn-lt"/>
              </a:rPr>
              <a:t>Või on liikmesriigi õiguse alusel veel võrdväärseid alternatiive? Ja millised need oleksid? </a:t>
            </a:r>
          </a:p>
          <a:p>
            <a:pPr lvl="1" algn="just">
              <a:buFont typeface="Wingdings" panose="05000000000000000000" pitchFamily="2" charset="2"/>
              <a:buChar char="Ø"/>
            </a:pPr>
            <a:r>
              <a:rPr lang="et-EE" dirty="0">
                <a:solidFill>
                  <a:schemeClr val="tx1"/>
                </a:solidFill>
                <a:latin typeface="+mn-lt"/>
              </a:rPr>
              <a:t>Mis on erinevus võrreldes artikliga 40 (lihtmenetlused)?</a:t>
            </a:r>
          </a:p>
          <a:p>
            <a:pPr algn="just"/>
            <a:r>
              <a:rPr lang="et-EE" sz="1800" dirty="0">
                <a:solidFill>
                  <a:schemeClr val="tx1"/>
                </a:solidFill>
                <a:latin typeface="+mn-lt"/>
              </a:rPr>
              <a:t>Milline on liikmesriigi õiguse alusel </a:t>
            </a:r>
            <a:r>
              <a:rPr lang="et-EE" sz="1800" b="1" dirty="0">
                <a:solidFill>
                  <a:schemeClr val="tx1"/>
                </a:solidFill>
                <a:latin typeface="+mn-lt"/>
              </a:rPr>
              <a:t>lävi</a:t>
            </a:r>
            <a:r>
              <a:rPr lang="et-EE" sz="1800" dirty="0">
                <a:solidFill>
                  <a:schemeClr val="tx1"/>
                </a:solidFill>
                <a:latin typeface="+mn-lt"/>
              </a:rPr>
              <a:t>, mille prokurör peab ületama, enne kui kriminaalasja saab kohtusse anda? </a:t>
            </a:r>
          </a:p>
          <a:p>
            <a:pPr marL="0" indent="0">
              <a:buNone/>
            </a:pPr>
            <a:endParaRPr lang="et-EE" sz="1800" b="1" dirty="0">
              <a:solidFill>
                <a:prstClr val="black"/>
              </a:solidFill>
            </a:endParaRPr>
          </a:p>
        </p:txBody>
      </p:sp>
      <p:sp>
        <p:nvSpPr>
          <p:cNvPr id="5" name="Dia számának helye 4">
            <a:extLst>
              <a:ext uri="{FF2B5EF4-FFF2-40B4-BE49-F238E27FC236}">
                <a16:creationId xmlns:a16="http://schemas.microsoft.com/office/drawing/2014/main" id="{5B0F6097-0CBE-44ED-983D-1C57FCF26FFA}"/>
              </a:ext>
            </a:extLst>
          </p:cNvPr>
          <p:cNvSpPr>
            <a:spLocks noGrp="1"/>
          </p:cNvSpPr>
          <p:nvPr>
            <p:ph type="sldNum" sz="quarter" idx="12"/>
          </p:nvPr>
        </p:nvSpPr>
        <p:spPr/>
        <p:txBody>
          <a:bodyPr/>
          <a:lstStyle/>
          <a:p>
            <a:fld id="{6113E31D-E2AB-40D1-8B51-AFA5AFEF393A}" type="slidenum">
              <a:rPr lang="en-US" smtClean="0"/>
              <a:t>6</a:t>
            </a:fld>
            <a:endParaRPr lang="et-EE" dirty="0"/>
          </a:p>
        </p:txBody>
      </p:sp>
    </p:spTree>
    <p:extLst>
      <p:ext uri="{BB962C8B-B14F-4D97-AF65-F5344CB8AC3E}">
        <p14:creationId xmlns:p14="http://schemas.microsoft.com/office/powerpoint/2010/main" val="2799675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166658"/>
            <a:ext cx="9967452" cy="1450757"/>
          </a:xfrm>
        </p:spPr>
        <p:txBody>
          <a:bodyPr>
            <a:normAutofit/>
          </a:bodyPr>
          <a:lstStyle/>
          <a:p>
            <a:r>
              <a:rPr lang="et-EE" dirty="0"/>
              <a:t>Artikkel 36 - süüdistuse esitamine siseriiklikus kohtus </a:t>
            </a:r>
          </a:p>
        </p:txBody>
      </p:sp>
      <p:sp>
        <p:nvSpPr>
          <p:cNvPr id="3" name="Inhaltsplatzhalter 2"/>
          <p:cNvSpPr>
            <a:spLocks noGrp="1"/>
          </p:cNvSpPr>
          <p:nvPr>
            <p:ph idx="1"/>
          </p:nvPr>
        </p:nvSpPr>
        <p:spPr/>
        <p:txBody>
          <a:bodyPr>
            <a:noAutofit/>
          </a:bodyPr>
          <a:lstStyle/>
          <a:p>
            <a:pPr marL="0" indent="0" algn="just">
              <a:buNone/>
            </a:pPr>
            <a:r>
              <a:rPr lang="et-EE" sz="1800" dirty="0">
                <a:solidFill>
                  <a:schemeClr val="tx1"/>
                </a:solidFill>
                <a:latin typeface="+mn-lt"/>
              </a:rPr>
              <a:t>EPPO määruse artikli 36 lõige 6: „Kui see on </a:t>
            </a:r>
            <a:r>
              <a:rPr lang="et-EE" sz="1800" b="1" dirty="0">
                <a:solidFill>
                  <a:schemeClr val="tx1"/>
                </a:solidFill>
                <a:latin typeface="+mn-lt"/>
              </a:rPr>
              <a:t>sissenõudmise, halduslike järelmeetmete või jälgimise eesmärgil </a:t>
            </a:r>
            <a:r>
              <a:rPr lang="et-EE" sz="1800" dirty="0">
                <a:solidFill>
                  <a:schemeClr val="tx1"/>
                </a:solidFill>
                <a:latin typeface="+mn-lt"/>
              </a:rPr>
              <a:t>vajalik, </a:t>
            </a:r>
            <a:r>
              <a:rPr lang="et-EE" sz="1800" b="1" dirty="0">
                <a:solidFill>
                  <a:schemeClr val="tx1"/>
                </a:solidFill>
                <a:latin typeface="+mn-lt"/>
              </a:rPr>
              <a:t>teavitab</a:t>
            </a:r>
            <a:r>
              <a:rPr lang="et-EE" sz="1800" dirty="0">
                <a:solidFill>
                  <a:schemeClr val="tx1"/>
                </a:solidFill>
                <a:latin typeface="+mn-lt"/>
              </a:rPr>
              <a:t> keskasutus </a:t>
            </a:r>
            <a:r>
              <a:rPr lang="et-EE" sz="1800" b="1" dirty="0">
                <a:solidFill>
                  <a:schemeClr val="tx1"/>
                </a:solidFill>
                <a:latin typeface="+mn-lt"/>
              </a:rPr>
              <a:t>pädevaid riigiasutusi, huvitatud isikuid </a:t>
            </a:r>
            <a:r>
              <a:rPr lang="et-EE" sz="1800" dirty="0">
                <a:solidFill>
                  <a:schemeClr val="tx1"/>
                </a:solidFill>
                <a:latin typeface="+mn-lt"/>
              </a:rPr>
              <a:t>ning </a:t>
            </a:r>
            <a:r>
              <a:rPr lang="et-EE" sz="1800" b="1" dirty="0">
                <a:solidFill>
                  <a:schemeClr val="tx1"/>
                </a:solidFill>
                <a:latin typeface="+mn-lt"/>
              </a:rPr>
              <a:t>asjakohaseid liidu institutsioone, organeid ja asutusi </a:t>
            </a:r>
            <a:r>
              <a:rPr lang="et-EE" sz="1800" dirty="0">
                <a:solidFill>
                  <a:schemeClr val="tx1"/>
                </a:solidFill>
                <a:latin typeface="+mn-lt"/>
              </a:rPr>
              <a:t>süüdistuse esitamise otsusest.“</a:t>
            </a:r>
          </a:p>
          <a:p>
            <a:pPr marL="0" indent="0" algn="just">
              <a:buNone/>
            </a:pPr>
            <a:r>
              <a:rPr lang="et-EE" sz="1800" b="1" dirty="0">
                <a:solidFill>
                  <a:schemeClr val="tx1"/>
                </a:solidFill>
                <a:latin typeface="+mn-lt"/>
              </a:rPr>
              <a:t>Informeerimiskohustused</a:t>
            </a:r>
          </a:p>
          <a:p>
            <a:pPr lvl="1" algn="just">
              <a:buFont typeface="Wingdings" panose="05000000000000000000" pitchFamily="2" charset="2"/>
              <a:buChar char="Ø"/>
            </a:pPr>
            <a:r>
              <a:rPr lang="et-EE" dirty="0">
                <a:solidFill>
                  <a:schemeClr val="tx1"/>
                </a:solidFill>
                <a:latin typeface="+mn-lt"/>
              </a:rPr>
              <a:t>Konkreetsetel eesmärkidel: </a:t>
            </a:r>
            <a:r>
              <a:rPr lang="et-EE" b="1" dirty="0">
                <a:solidFill>
                  <a:schemeClr val="tx1"/>
                </a:solidFill>
                <a:latin typeface="+mn-lt"/>
              </a:rPr>
              <a:t>sissenõudmine, halduslikud järelmeetmed või jälgimine</a:t>
            </a:r>
            <a:endParaRPr lang="et-EE" dirty="0">
              <a:solidFill>
                <a:schemeClr val="tx1"/>
              </a:solidFill>
              <a:latin typeface="+mn-lt"/>
            </a:endParaRPr>
          </a:p>
          <a:p>
            <a:pPr marL="0" indent="0" algn="just">
              <a:buNone/>
            </a:pPr>
            <a:r>
              <a:rPr lang="et-EE" sz="1800" b="1" dirty="0">
                <a:solidFill>
                  <a:schemeClr val="tx1"/>
                </a:solidFill>
                <a:latin typeface="+mn-lt"/>
              </a:rPr>
              <a:t>Kellele?</a:t>
            </a:r>
          </a:p>
          <a:p>
            <a:pPr lvl="1" algn="just">
              <a:buFont typeface="Wingdings" panose="05000000000000000000" pitchFamily="2" charset="2"/>
              <a:buChar char="Ø"/>
            </a:pPr>
            <a:r>
              <a:rPr lang="et-EE" b="1" dirty="0">
                <a:solidFill>
                  <a:schemeClr val="tx1"/>
                </a:solidFill>
                <a:latin typeface="+mn-lt"/>
              </a:rPr>
              <a:t>liikmesriigi pädevad asutused</a:t>
            </a:r>
            <a:r>
              <a:rPr lang="et-EE" dirty="0">
                <a:solidFill>
                  <a:schemeClr val="tx1"/>
                </a:solidFill>
                <a:latin typeface="+mn-lt"/>
              </a:rPr>
              <a:t>: haldusasutused?, muud asutused?</a:t>
            </a:r>
          </a:p>
          <a:p>
            <a:pPr lvl="1" algn="just">
              <a:buFont typeface="Wingdings" panose="05000000000000000000" pitchFamily="2" charset="2"/>
              <a:buChar char="Ø"/>
            </a:pPr>
            <a:r>
              <a:rPr lang="et-EE" b="1" dirty="0">
                <a:solidFill>
                  <a:schemeClr val="tx1"/>
                </a:solidFill>
                <a:latin typeface="+mn-lt"/>
              </a:rPr>
              <a:t>huvitatud isikud</a:t>
            </a:r>
            <a:r>
              <a:rPr lang="et-EE" dirty="0">
                <a:solidFill>
                  <a:schemeClr val="tx1"/>
                </a:solidFill>
                <a:latin typeface="+mn-lt"/>
              </a:rPr>
              <a:t>: kriminaalmenetluse osalised?, muud isikud?</a:t>
            </a:r>
          </a:p>
          <a:p>
            <a:pPr lvl="1" algn="just">
              <a:buFont typeface="Wingdings" panose="05000000000000000000" pitchFamily="2" charset="2"/>
              <a:buChar char="Ø"/>
            </a:pPr>
            <a:r>
              <a:rPr lang="et-EE" b="1" dirty="0">
                <a:solidFill>
                  <a:schemeClr val="tx1"/>
                </a:solidFill>
                <a:latin typeface="+mn-lt"/>
              </a:rPr>
              <a:t>asjakohased liidu insitutsioonid, organid ja asutused</a:t>
            </a:r>
            <a:r>
              <a:rPr lang="et-EE" dirty="0">
                <a:solidFill>
                  <a:schemeClr val="tx1"/>
                </a:solidFill>
                <a:latin typeface="+mn-lt"/>
              </a:rPr>
              <a:t>: komisjon?, OLAF, teised?</a:t>
            </a:r>
          </a:p>
          <a:p>
            <a:pPr marL="0" indent="0" algn="just">
              <a:buNone/>
            </a:pPr>
            <a:r>
              <a:rPr lang="et-EE" sz="1800" b="1" dirty="0">
                <a:solidFill>
                  <a:schemeClr val="tx1"/>
                </a:solidFill>
                <a:latin typeface="+mn-lt"/>
              </a:rPr>
              <a:t>Suhtluskanalid?</a:t>
            </a:r>
            <a:r>
              <a:rPr lang="et-EE" sz="1800" dirty="0">
                <a:solidFill>
                  <a:schemeClr val="tx1"/>
                </a:solidFill>
                <a:latin typeface="+mn-lt"/>
              </a:rPr>
              <a:t> (miks „keskasutus“?, ja mitte kriminaalasja käsitlev EDP?)</a:t>
            </a:r>
            <a:endParaRPr lang="et-EE" sz="1800" b="1" dirty="0">
              <a:solidFill>
                <a:schemeClr val="tx1"/>
              </a:solidFill>
              <a:latin typeface="+mn-lt"/>
            </a:endParaRPr>
          </a:p>
          <a:p>
            <a:pPr marL="0" indent="0">
              <a:buNone/>
            </a:pPr>
            <a:endParaRPr lang="et-EE" sz="1800" dirty="0">
              <a:solidFill>
                <a:prstClr val="black"/>
              </a:solidFill>
            </a:endParaRPr>
          </a:p>
          <a:p>
            <a:pPr marL="0" indent="0">
              <a:buNone/>
            </a:pPr>
            <a:endParaRPr lang="et-EE" sz="1800" b="1" dirty="0">
              <a:solidFill>
                <a:prstClr val="black"/>
              </a:solidFill>
            </a:endParaRPr>
          </a:p>
          <a:p>
            <a:pPr marL="0" indent="0">
              <a:buNone/>
            </a:pPr>
            <a:endParaRPr lang="et-EE" sz="1800" b="1" dirty="0">
              <a:solidFill>
                <a:prstClr val="black"/>
              </a:solidFill>
            </a:endParaRPr>
          </a:p>
        </p:txBody>
      </p:sp>
      <p:sp>
        <p:nvSpPr>
          <p:cNvPr id="5" name="Dia számának helye 4">
            <a:extLst>
              <a:ext uri="{FF2B5EF4-FFF2-40B4-BE49-F238E27FC236}">
                <a16:creationId xmlns:a16="http://schemas.microsoft.com/office/drawing/2014/main" id="{67E469C1-3430-4C4A-BBAE-D64CF0E9F192}"/>
              </a:ext>
            </a:extLst>
          </p:cNvPr>
          <p:cNvSpPr>
            <a:spLocks noGrp="1"/>
          </p:cNvSpPr>
          <p:nvPr>
            <p:ph type="sldNum" sz="quarter" idx="12"/>
          </p:nvPr>
        </p:nvSpPr>
        <p:spPr/>
        <p:txBody>
          <a:bodyPr/>
          <a:lstStyle/>
          <a:p>
            <a:fld id="{6113E31D-E2AB-40D1-8B51-AFA5AFEF393A}" type="slidenum">
              <a:rPr lang="en-US" smtClean="0"/>
              <a:t>7</a:t>
            </a:fld>
            <a:endParaRPr lang="et-EE" dirty="0"/>
          </a:p>
        </p:txBody>
      </p:sp>
    </p:spTree>
    <p:extLst>
      <p:ext uri="{BB962C8B-B14F-4D97-AF65-F5344CB8AC3E}">
        <p14:creationId xmlns:p14="http://schemas.microsoft.com/office/powerpoint/2010/main" val="1295485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435935"/>
            <a:ext cx="9967452" cy="975243"/>
          </a:xfrm>
        </p:spPr>
        <p:txBody>
          <a:bodyPr>
            <a:normAutofit/>
          </a:bodyPr>
          <a:lstStyle/>
          <a:p>
            <a:r>
              <a:rPr lang="et-EE" dirty="0"/>
              <a:t>Artikkel 39 - kriminaalasja lõpetamine</a:t>
            </a:r>
          </a:p>
        </p:txBody>
      </p:sp>
      <p:sp>
        <p:nvSpPr>
          <p:cNvPr id="3" name="Inhaltsplatzhalter 2"/>
          <p:cNvSpPr>
            <a:spLocks noGrp="1"/>
          </p:cNvSpPr>
          <p:nvPr>
            <p:ph idx="1"/>
          </p:nvPr>
        </p:nvSpPr>
        <p:spPr>
          <a:xfrm>
            <a:off x="687848" y="1894242"/>
            <a:ext cx="9967452" cy="4267200"/>
          </a:xfrm>
        </p:spPr>
        <p:txBody>
          <a:bodyPr>
            <a:noAutofit/>
          </a:bodyPr>
          <a:lstStyle/>
          <a:p>
            <a:pPr marL="0" indent="0" algn="just">
              <a:buNone/>
            </a:pPr>
            <a:r>
              <a:rPr lang="et-EE" sz="1600" dirty="0">
                <a:solidFill>
                  <a:schemeClr val="tx1"/>
                </a:solidFill>
                <a:latin typeface="+mn-lt"/>
              </a:rPr>
              <a:t>EPPO määruse artikli 39 lõige 1: „Kui </a:t>
            </a:r>
            <a:r>
              <a:rPr lang="et-EE" sz="1600" b="1" dirty="0">
                <a:solidFill>
                  <a:schemeClr val="tx1"/>
                </a:solidFill>
                <a:latin typeface="+mn-lt"/>
              </a:rPr>
              <a:t>süüdistuse esitamine on asja menetleva Euroopa delegaatprokuröri liikmesriigi õiguse </a:t>
            </a:r>
            <a:r>
              <a:rPr lang="et-EE" sz="1600" dirty="0">
                <a:solidFill>
                  <a:schemeClr val="tx1"/>
                </a:solidFill>
                <a:latin typeface="+mn-lt"/>
              </a:rPr>
              <a:t>kohaselt</a:t>
            </a:r>
            <a:r>
              <a:rPr lang="et-EE" sz="1600" b="1" dirty="0">
                <a:solidFill>
                  <a:schemeClr val="tx1"/>
                </a:solidFill>
                <a:latin typeface="+mn-lt"/>
              </a:rPr>
              <a:t> võimatu</a:t>
            </a:r>
            <a:r>
              <a:rPr lang="et-EE" sz="1600" dirty="0">
                <a:solidFill>
                  <a:schemeClr val="tx1"/>
                </a:solidFill>
                <a:latin typeface="+mn-lt"/>
              </a:rPr>
              <a:t>, otsustab alaline koda isiku suhtes alustatud </a:t>
            </a:r>
            <a:r>
              <a:rPr lang="et-EE" sz="1600" b="1" dirty="0">
                <a:solidFill>
                  <a:schemeClr val="tx1"/>
                </a:solidFill>
                <a:latin typeface="+mn-lt"/>
              </a:rPr>
              <a:t>kriminaalasja</a:t>
            </a:r>
            <a:r>
              <a:rPr lang="et-EE" sz="1600" dirty="0">
                <a:solidFill>
                  <a:schemeClr val="tx1"/>
                </a:solidFill>
                <a:latin typeface="+mn-lt"/>
              </a:rPr>
              <a:t> menetleva Euroopa delegaatprokuröri poolt artikli 35 lõike 1 kohaselt esitatud aruande põhjal </a:t>
            </a:r>
            <a:r>
              <a:rPr lang="et-EE" sz="1600" b="1" dirty="0">
                <a:solidFill>
                  <a:schemeClr val="tx1"/>
                </a:solidFill>
                <a:latin typeface="+mn-lt"/>
              </a:rPr>
              <a:t>lõpetada</a:t>
            </a:r>
            <a:r>
              <a:rPr lang="et-EE" sz="1600" dirty="0">
                <a:solidFill>
                  <a:schemeClr val="tx1"/>
                </a:solidFill>
                <a:latin typeface="+mn-lt"/>
              </a:rPr>
              <a:t>, tuginedes mis tahes järgmisele alusele:</a:t>
            </a:r>
          </a:p>
          <a:p>
            <a:pPr marL="0" indent="0" algn="just">
              <a:buNone/>
            </a:pPr>
            <a:r>
              <a:rPr lang="et-EE" sz="1600" dirty="0">
                <a:solidFill>
                  <a:schemeClr val="tx1"/>
                </a:solidFill>
                <a:latin typeface="+mn-lt"/>
              </a:rPr>
              <a:t>(a) kahtlustatava või süüdistatava </a:t>
            </a:r>
            <a:r>
              <a:rPr lang="et-EE" sz="1600" b="1" dirty="0">
                <a:solidFill>
                  <a:schemeClr val="tx1"/>
                </a:solidFill>
                <a:latin typeface="+mn-lt"/>
              </a:rPr>
              <a:t>surm</a:t>
            </a:r>
            <a:r>
              <a:rPr lang="et-EE" sz="1600" dirty="0">
                <a:solidFill>
                  <a:schemeClr val="tx1"/>
                </a:solidFill>
                <a:latin typeface="+mn-lt"/>
              </a:rPr>
              <a:t> või kahtlustatava või süüdistatava juriidilise isiku tegevuse </a:t>
            </a:r>
            <a:r>
              <a:rPr lang="et-EE" sz="1600" b="1" dirty="0">
                <a:solidFill>
                  <a:schemeClr val="tx1"/>
                </a:solidFill>
                <a:latin typeface="+mn-lt"/>
              </a:rPr>
              <a:t>lõpetamine</a:t>
            </a:r>
            <a:r>
              <a:rPr lang="et-EE" sz="1600" dirty="0">
                <a:solidFill>
                  <a:schemeClr val="tx1"/>
                </a:solidFill>
                <a:latin typeface="+mn-lt"/>
              </a:rPr>
              <a:t>; </a:t>
            </a:r>
          </a:p>
          <a:p>
            <a:pPr marL="0" indent="0" algn="just">
              <a:buNone/>
            </a:pPr>
            <a:r>
              <a:rPr lang="et-EE" sz="1600" dirty="0">
                <a:solidFill>
                  <a:schemeClr val="tx1"/>
                </a:solidFill>
                <a:latin typeface="+mn-lt"/>
              </a:rPr>
              <a:t>(b) kahtlustatava või süüdistatava </a:t>
            </a:r>
            <a:r>
              <a:rPr lang="et-EE" sz="1600" b="1" dirty="0">
                <a:solidFill>
                  <a:schemeClr val="tx1"/>
                </a:solidFill>
                <a:latin typeface="+mn-lt"/>
              </a:rPr>
              <a:t>süüdimatus</a:t>
            </a:r>
            <a:r>
              <a:rPr lang="et-EE" sz="1600" dirty="0">
                <a:solidFill>
                  <a:schemeClr val="tx1"/>
                </a:solidFill>
                <a:latin typeface="+mn-lt"/>
              </a:rPr>
              <a:t>; </a:t>
            </a:r>
          </a:p>
          <a:p>
            <a:pPr marL="0" indent="0" algn="just">
              <a:buNone/>
            </a:pPr>
            <a:r>
              <a:rPr lang="et-EE" sz="1600" dirty="0">
                <a:solidFill>
                  <a:schemeClr val="tx1"/>
                </a:solidFill>
                <a:latin typeface="+mn-lt"/>
              </a:rPr>
              <a:t>(c) kahtlustatavale või süüdistatavale antud </a:t>
            </a:r>
            <a:r>
              <a:rPr lang="et-EE" sz="1600" b="1" dirty="0">
                <a:solidFill>
                  <a:schemeClr val="tx1"/>
                </a:solidFill>
                <a:latin typeface="+mn-lt"/>
              </a:rPr>
              <a:t>amnestia</a:t>
            </a:r>
            <a:r>
              <a:rPr lang="et-EE" sz="1600" dirty="0">
                <a:solidFill>
                  <a:schemeClr val="tx1"/>
                </a:solidFill>
                <a:latin typeface="+mn-lt"/>
              </a:rPr>
              <a:t>; </a:t>
            </a:r>
          </a:p>
          <a:p>
            <a:pPr marL="0" indent="0" algn="just">
              <a:buNone/>
            </a:pPr>
            <a:r>
              <a:rPr lang="et-EE" sz="1600" dirty="0">
                <a:solidFill>
                  <a:schemeClr val="tx1"/>
                </a:solidFill>
                <a:latin typeface="+mn-lt"/>
              </a:rPr>
              <a:t>(d) kahtlustatavale või süüdistatavale antud </a:t>
            </a:r>
            <a:r>
              <a:rPr lang="et-EE" sz="1600" b="1" dirty="0">
                <a:solidFill>
                  <a:schemeClr val="tx1"/>
                </a:solidFill>
                <a:latin typeface="+mn-lt"/>
              </a:rPr>
              <a:t>immuniteet</a:t>
            </a:r>
            <a:r>
              <a:rPr lang="et-EE" sz="1600" dirty="0">
                <a:solidFill>
                  <a:schemeClr val="tx1"/>
                </a:solidFill>
                <a:latin typeface="+mn-lt"/>
              </a:rPr>
              <a:t>, välja arvatud juhul, kui see on ära võetud; </a:t>
            </a:r>
          </a:p>
          <a:p>
            <a:pPr marL="0" indent="0" algn="just">
              <a:buNone/>
            </a:pPr>
            <a:r>
              <a:rPr lang="et-EE" sz="1600" dirty="0">
                <a:solidFill>
                  <a:schemeClr val="tx1"/>
                </a:solidFill>
                <a:latin typeface="+mn-lt"/>
              </a:rPr>
              <a:t>(e) süüdistus on </a:t>
            </a:r>
            <a:r>
              <a:rPr lang="et-EE" sz="1600" b="1" dirty="0">
                <a:solidFill>
                  <a:schemeClr val="tx1"/>
                </a:solidFill>
                <a:latin typeface="+mn-lt"/>
              </a:rPr>
              <a:t>vastavalt </a:t>
            </a:r>
            <a:r>
              <a:rPr lang="et-EE" sz="1600" dirty="0">
                <a:solidFill>
                  <a:schemeClr val="tx1"/>
                </a:solidFill>
                <a:latin typeface="+mn-lt"/>
              </a:rPr>
              <a:t>siseriiklikule</a:t>
            </a:r>
            <a:r>
              <a:rPr lang="et-EE" sz="1600" b="1" dirty="0">
                <a:solidFill>
                  <a:schemeClr val="tx1"/>
                </a:solidFill>
                <a:latin typeface="+mn-lt"/>
              </a:rPr>
              <a:t> õigusele aegunud</a:t>
            </a:r>
            <a:r>
              <a:rPr lang="et-EE" sz="1600" dirty="0">
                <a:solidFill>
                  <a:schemeClr val="tx1"/>
                </a:solidFill>
                <a:latin typeface="+mn-lt"/>
              </a:rPr>
              <a:t>; </a:t>
            </a:r>
          </a:p>
          <a:p>
            <a:pPr marL="0" indent="0" algn="just">
              <a:buNone/>
            </a:pPr>
            <a:r>
              <a:rPr lang="et-EE" sz="1600" dirty="0">
                <a:solidFill>
                  <a:schemeClr val="tx1"/>
                </a:solidFill>
                <a:latin typeface="+mn-lt"/>
              </a:rPr>
              <a:t>(f) kahtlustatavat või süüdistatavat puudutav kriminaalasi on seoses samade asjaoludega </a:t>
            </a:r>
            <a:r>
              <a:rPr lang="et-EE" sz="1600" b="1" dirty="0">
                <a:solidFill>
                  <a:schemeClr val="tx1"/>
                </a:solidFill>
                <a:latin typeface="+mn-lt"/>
              </a:rPr>
              <a:t>juba lõplikult lahendatud</a:t>
            </a:r>
            <a:r>
              <a:rPr lang="et-EE" sz="1600" dirty="0">
                <a:solidFill>
                  <a:schemeClr val="tx1"/>
                </a:solidFill>
                <a:latin typeface="+mn-lt"/>
              </a:rPr>
              <a:t>; </a:t>
            </a:r>
          </a:p>
          <a:p>
            <a:pPr marL="0" indent="0" algn="just">
              <a:buNone/>
            </a:pPr>
            <a:r>
              <a:rPr lang="et-EE" sz="1600" dirty="0">
                <a:solidFill>
                  <a:schemeClr val="tx1"/>
                </a:solidFill>
                <a:latin typeface="+mn-lt"/>
              </a:rPr>
              <a:t>(g) </a:t>
            </a:r>
            <a:r>
              <a:rPr lang="et-EE" sz="1600" b="1" dirty="0">
                <a:solidFill>
                  <a:schemeClr val="tx1"/>
                </a:solidFill>
                <a:latin typeface="+mn-lt"/>
              </a:rPr>
              <a:t>asjakohaste tõendite puudumine</a:t>
            </a:r>
            <a:r>
              <a:rPr lang="et-EE" sz="1600" dirty="0">
                <a:solidFill>
                  <a:schemeClr val="tx1"/>
                </a:solidFill>
                <a:latin typeface="+mn-lt"/>
              </a:rPr>
              <a:t>.</a:t>
            </a:r>
          </a:p>
          <a:p>
            <a:pPr marL="0" indent="0" algn="just">
              <a:buNone/>
            </a:pPr>
            <a:r>
              <a:rPr lang="et-EE" sz="1600" dirty="0">
                <a:solidFill>
                  <a:schemeClr val="tx1"/>
                </a:solidFill>
                <a:latin typeface="+mn-lt"/>
              </a:rPr>
              <a:t>Põhjendus 81: „ ... Kriminaalasja lõpetamise alused on ammendavalt sätestatud käesolevas määruses.“</a:t>
            </a:r>
          </a:p>
          <a:p>
            <a:pPr marL="0" indent="0">
              <a:buNone/>
            </a:pPr>
            <a:endParaRPr lang="et-EE" sz="1700" dirty="0">
              <a:solidFill>
                <a:prstClr val="black"/>
              </a:solidFill>
            </a:endParaRPr>
          </a:p>
        </p:txBody>
      </p:sp>
      <p:sp>
        <p:nvSpPr>
          <p:cNvPr id="5" name="Dia számának helye 4">
            <a:extLst>
              <a:ext uri="{FF2B5EF4-FFF2-40B4-BE49-F238E27FC236}">
                <a16:creationId xmlns:a16="http://schemas.microsoft.com/office/drawing/2014/main" id="{1745D700-35D2-495E-BFAB-F606621A911E}"/>
              </a:ext>
            </a:extLst>
          </p:cNvPr>
          <p:cNvSpPr>
            <a:spLocks noGrp="1"/>
          </p:cNvSpPr>
          <p:nvPr>
            <p:ph type="sldNum" sz="quarter" idx="12"/>
          </p:nvPr>
        </p:nvSpPr>
        <p:spPr/>
        <p:txBody>
          <a:bodyPr/>
          <a:lstStyle/>
          <a:p>
            <a:fld id="{6113E31D-E2AB-40D1-8B51-AFA5AFEF393A}" type="slidenum">
              <a:rPr lang="en-US" smtClean="0"/>
              <a:t>8</a:t>
            </a:fld>
            <a:endParaRPr lang="et-EE" dirty="0"/>
          </a:p>
        </p:txBody>
      </p:sp>
    </p:spTree>
    <p:extLst>
      <p:ext uri="{BB962C8B-B14F-4D97-AF65-F5344CB8AC3E}">
        <p14:creationId xmlns:p14="http://schemas.microsoft.com/office/powerpoint/2010/main" val="618335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685800"/>
            <a:ext cx="9967452" cy="801466"/>
          </a:xfrm>
        </p:spPr>
        <p:txBody>
          <a:bodyPr>
            <a:normAutofit/>
          </a:bodyPr>
          <a:lstStyle/>
          <a:p>
            <a:r>
              <a:rPr lang="et-EE" dirty="0"/>
              <a:t>Artikkel 39 - kriminaalasja lõpetamine</a:t>
            </a:r>
          </a:p>
        </p:txBody>
      </p:sp>
      <p:sp>
        <p:nvSpPr>
          <p:cNvPr id="3" name="Inhaltsplatzhalter 2"/>
          <p:cNvSpPr>
            <a:spLocks noGrp="1"/>
          </p:cNvSpPr>
          <p:nvPr>
            <p:ph idx="1"/>
          </p:nvPr>
        </p:nvSpPr>
        <p:spPr/>
        <p:txBody>
          <a:bodyPr>
            <a:noAutofit/>
          </a:bodyPr>
          <a:lstStyle/>
          <a:p>
            <a:pPr marL="0" indent="0">
              <a:buNone/>
            </a:pPr>
            <a:r>
              <a:rPr lang="et-EE" sz="1700" dirty="0">
                <a:solidFill>
                  <a:schemeClr val="tx1"/>
                </a:solidFill>
                <a:latin typeface="+mn-lt"/>
              </a:rPr>
              <a:t>EPPO määruse artikli 39 lõige 1: „… </a:t>
            </a:r>
            <a:r>
              <a:rPr lang="et-EE" sz="1700" b="1" dirty="0">
                <a:solidFill>
                  <a:schemeClr val="tx1"/>
                </a:solidFill>
                <a:latin typeface="+mn-lt"/>
              </a:rPr>
              <a:t>asja menetleva Euroopa delegaatprokuröri liikmesriigi õiguse </a:t>
            </a:r>
            <a:r>
              <a:rPr lang="et-EE" sz="1700" dirty="0">
                <a:solidFill>
                  <a:schemeClr val="tx1"/>
                </a:solidFill>
                <a:latin typeface="+mn-lt"/>
              </a:rPr>
              <a:t>kohaselt , … otsustab isiku suhtes alustatud </a:t>
            </a:r>
            <a:r>
              <a:rPr lang="et-EE" sz="1700" b="1" dirty="0">
                <a:solidFill>
                  <a:schemeClr val="tx1"/>
                </a:solidFill>
                <a:latin typeface="+mn-lt"/>
              </a:rPr>
              <a:t>kriminaalasja lõpetada</a:t>
            </a:r>
            <a:r>
              <a:rPr lang="et-EE" sz="1700" dirty="0">
                <a:solidFill>
                  <a:schemeClr val="tx1"/>
                </a:solidFill>
                <a:latin typeface="+mn-lt"/>
              </a:rPr>
              <a:t>, tuginedes </a:t>
            </a:r>
            <a:r>
              <a:rPr lang="et-EE" sz="1700" b="1" dirty="0">
                <a:solidFill>
                  <a:schemeClr val="tx1"/>
                </a:solidFill>
                <a:latin typeface="+mn-lt"/>
              </a:rPr>
              <a:t>mis tahes järgmisele alusele</a:t>
            </a:r>
            <a:r>
              <a:rPr lang="et-EE" sz="1700" dirty="0">
                <a:solidFill>
                  <a:schemeClr val="tx1"/>
                </a:solidFill>
                <a:latin typeface="+mn-lt"/>
              </a:rPr>
              <a:t>:</a:t>
            </a:r>
          </a:p>
          <a:p>
            <a:pPr marL="0" indent="0">
              <a:buNone/>
            </a:pPr>
            <a:r>
              <a:rPr lang="et-EE" sz="1500" dirty="0">
                <a:solidFill>
                  <a:schemeClr val="tx1"/>
                </a:solidFill>
                <a:latin typeface="+mn-lt"/>
              </a:rPr>
              <a:t>a) ... (g) …</a:t>
            </a:r>
            <a:r>
              <a:rPr lang="et-EE" sz="1700" dirty="0">
                <a:solidFill>
                  <a:schemeClr val="tx1"/>
                </a:solidFill>
                <a:latin typeface="+mn-lt"/>
              </a:rPr>
              <a:t>”</a:t>
            </a:r>
          </a:p>
          <a:p>
            <a:pPr marL="0" indent="0">
              <a:buNone/>
            </a:pPr>
            <a:endParaRPr lang="et-EE" sz="1700" dirty="0">
              <a:solidFill>
                <a:schemeClr val="tx1"/>
              </a:solidFill>
              <a:latin typeface="+mn-lt"/>
            </a:endParaRPr>
          </a:p>
          <a:p>
            <a:pPr marL="0" indent="0">
              <a:buNone/>
            </a:pPr>
            <a:r>
              <a:rPr lang="et-EE" sz="1700" dirty="0">
                <a:solidFill>
                  <a:schemeClr val="tx1"/>
                </a:solidFill>
                <a:latin typeface="+mn-lt"/>
              </a:rPr>
              <a:t>Põhjendus 81: „ ... Kriminaalasja lõpetamise alused on ammendavalt sätestatud käesolevas määruses.“</a:t>
            </a:r>
          </a:p>
          <a:p>
            <a:pPr marL="0" indent="0">
              <a:buNone/>
            </a:pPr>
            <a:endParaRPr lang="et-EE" sz="1700" dirty="0">
              <a:solidFill>
                <a:schemeClr val="tx1"/>
              </a:solidFill>
              <a:latin typeface="+mn-lt"/>
            </a:endParaRPr>
          </a:p>
          <a:p>
            <a:pPr lvl="1">
              <a:buFont typeface="Wingdings" panose="05000000000000000000" pitchFamily="2" charset="2"/>
              <a:buChar char="Ø"/>
            </a:pPr>
            <a:r>
              <a:rPr lang="et-EE" sz="1700" b="1" dirty="0">
                <a:solidFill>
                  <a:schemeClr val="tx1"/>
                </a:solidFill>
                <a:latin typeface="+mn-lt"/>
              </a:rPr>
              <a:t>liikmesriigi õiguse kohaselt</a:t>
            </a:r>
            <a:r>
              <a:rPr lang="et-EE" sz="1700" dirty="0">
                <a:solidFill>
                  <a:schemeClr val="tx1"/>
                </a:solidFill>
                <a:latin typeface="+mn-lt"/>
              </a:rPr>
              <a:t>: </a:t>
            </a:r>
            <a:br>
              <a:rPr dirty="0"/>
            </a:br>
            <a:endParaRPr lang="et-EE" sz="1700" dirty="0">
              <a:solidFill>
                <a:schemeClr val="tx1"/>
              </a:solidFill>
              <a:latin typeface="+mn-lt"/>
            </a:endParaRPr>
          </a:p>
          <a:p>
            <a:pPr lvl="1">
              <a:buFont typeface="Wingdings" panose="05000000000000000000" pitchFamily="2" charset="2"/>
              <a:buChar char="Ø"/>
            </a:pPr>
            <a:r>
              <a:rPr lang="et-EE" sz="1700" dirty="0">
                <a:solidFill>
                  <a:schemeClr val="tx1"/>
                </a:solidFill>
                <a:latin typeface="+mn-lt"/>
              </a:rPr>
              <a:t>kohalduvad</a:t>
            </a:r>
            <a:r>
              <a:rPr lang="et-EE" sz="1700" b="1" dirty="0">
                <a:solidFill>
                  <a:schemeClr val="tx1"/>
                </a:solidFill>
                <a:latin typeface="+mn-lt"/>
              </a:rPr>
              <a:t> rakendusreeglid käsitleva EDP liikmesriigi / teie liikmesriigi kriminaalmenetluse alusel?</a:t>
            </a:r>
          </a:p>
          <a:p>
            <a:pPr lvl="1">
              <a:buFont typeface="Wingdings" panose="05000000000000000000" pitchFamily="2" charset="2"/>
              <a:buChar char="Ø"/>
            </a:pPr>
            <a:endParaRPr lang="et-EE" b="1" dirty="0">
              <a:solidFill>
                <a:prstClr val="black"/>
              </a:solidFill>
            </a:endParaRPr>
          </a:p>
        </p:txBody>
      </p:sp>
      <p:sp>
        <p:nvSpPr>
          <p:cNvPr id="5" name="Dia számának helye 4">
            <a:extLst>
              <a:ext uri="{FF2B5EF4-FFF2-40B4-BE49-F238E27FC236}">
                <a16:creationId xmlns:a16="http://schemas.microsoft.com/office/drawing/2014/main" id="{B1DBB795-BD22-435B-9751-5DE3EECD8C71}"/>
              </a:ext>
            </a:extLst>
          </p:cNvPr>
          <p:cNvSpPr>
            <a:spLocks noGrp="1"/>
          </p:cNvSpPr>
          <p:nvPr>
            <p:ph type="sldNum" sz="quarter" idx="12"/>
          </p:nvPr>
        </p:nvSpPr>
        <p:spPr/>
        <p:txBody>
          <a:bodyPr/>
          <a:lstStyle/>
          <a:p>
            <a:fld id="{6113E31D-E2AB-40D1-8B51-AFA5AFEF393A}" type="slidenum">
              <a:rPr lang="en-US" smtClean="0"/>
              <a:t>9</a:t>
            </a:fld>
            <a:endParaRPr lang="et-EE" dirty="0"/>
          </a:p>
        </p:txBody>
      </p:sp>
    </p:spTree>
    <p:extLst>
      <p:ext uri="{BB962C8B-B14F-4D97-AF65-F5344CB8AC3E}">
        <p14:creationId xmlns:p14="http://schemas.microsoft.com/office/powerpoint/2010/main" val="626163318"/>
      </p:ext>
    </p:extLst>
  </p:cSld>
  <p:clrMapOvr>
    <a:masterClrMapping/>
  </p:clrMapOvr>
</p:sld>
</file>

<file path=ppt/theme/theme1.xml><?xml version="1.0" encoding="utf-8"?>
<a:theme xmlns:a="http://schemas.openxmlformats.org/drawingml/2006/main" name="Rückblick">
  <a:themeElements>
    <a:clrScheme name="ERA Farben">
      <a:dk1>
        <a:srgbClr val="000000"/>
      </a:dk1>
      <a:lt1>
        <a:sysClr val="window" lastClr="FFFFFF"/>
      </a:lt1>
      <a:dk2>
        <a:srgbClr val="8B827B"/>
      </a:dk2>
      <a:lt2>
        <a:srgbClr val="D2D1D0"/>
      </a:lt2>
      <a:accent1>
        <a:srgbClr val="133C8B"/>
      </a:accent1>
      <a:accent2>
        <a:srgbClr val="8B827B"/>
      </a:accent2>
      <a:accent3>
        <a:srgbClr val="AE7F50"/>
      </a:accent3>
      <a:accent4>
        <a:srgbClr val="DECBB8"/>
      </a:accent4>
      <a:accent5>
        <a:srgbClr val="D2D1D0"/>
      </a:accent5>
      <a:accent6>
        <a:srgbClr val="FFFFFF"/>
      </a:accent6>
      <a:hlink>
        <a:srgbClr val="133C8B"/>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ERA Presentation new design_en_211216" id="{55E8C793-4ACF-4C70-B58B-A863477BD569}" vid="{B933FDD9-FDD3-431E-A9E8-86E246603B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PPP Template</Template>
  <TotalTime>110</TotalTime>
  <Words>2875</Words>
  <Application>Microsoft Office PowerPoint</Application>
  <PresentationFormat>Widescreen</PresentationFormat>
  <Paragraphs>230</Paragraphs>
  <Slides>19</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Calibri Light</vt:lpstr>
      <vt:lpstr>Times New Roman</vt:lpstr>
      <vt:lpstr>Trebuchet MS</vt:lpstr>
      <vt:lpstr>Wingdings</vt:lpstr>
      <vt:lpstr>Rückblick</vt:lpstr>
      <vt:lpstr>  </vt:lpstr>
      <vt:lpstr>Uurimise lõpetamise viisid</vt:lpstr>
      <vt:lpstr>PowerPoint Presentation</vt:lpstr>
      <vt:lpstr>Artikkel 36 –  süüdistuse esitamine siseriiklikus kohtus </vt:lpstr>
      <vt:lpstr>Artikkel 36 - süüdistuse esitamine siseriiklikus kohtus </vt:lpstr>
      <vt:lpstr>Artikkel 36 - süüdistuse esitamine siseriiklikus kohtus </vt:lpstr>
      <vt:lpstr>Artikkel 36 - süüdistuse esitamine siseriiklikus kohtus </vt:lpstr>
      <vt:lpstr>Artikkel 39 - kriminaalasja lõpetamine</vt:lpstr>
      <vt:lpstr>Artikkel 39 - kriminaalasja lõpetamine</vt:lpstr>
      <vt:lpstr>Artikkel 39 - kriminaalasja lõpetamine</vt:lpstr>
      <vt:lpstr>Artikkel 40 - lihtmenetlused</vt:lpstr>
      <vt:lpstr>Artikkel 40 - lihtmenetlused</vt:lpstr>
      <vt:lpstr>Artikkel 40 - lihtmenetlused</vt:lpstr>
      <vt:lpstr>Artikkel 34 - edastamine riigiasutustele</vt:lpstr>
      <vt:lpstr>Artikkel 35 - uurimise lõpetamine</vt:lpstr>
      <vt:lpstr>PowerPoint Presentation</vt:lpstr>
      <vt:lpstr>Liikmesriigi õiguse alusel tehtavad otsused</vt:lpstr>
      <vt:lpstr>Kohtumenetlused / kohtumenetluse etapp</vt:lpstr>
      <vt:lpstr>Tänan  tähelepanu eest!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Academy of European Law</dc:title>
  <dc:creator>Riehle Cornelia</dc:creator>
  <cp:lastModifiedBy>Liisa Mets</cp:lastModifiedBy>
  <cp:revision>52</cp:revision>
  <cp:lastPrinted>2016-10-12T07:25:39Z</cp:lastPrinted>
  <dcterms:created xsi:type="dcterms:W3CDTF">2020-09-29T09:53:56Z</dcterms:created>
  <dcterms:modified xsi:type="dcterms:W3CDTF">2022-02-10T14:08:14Z</dcterms:modified>
</cp:coreProperties>
</file>